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 id="2147483666" r:id="rId6"/>
  </p:sldMasterIdLst>
  <p:notesMasterIdLst>
    <p:notesMasterId r:id="rId34"/>
  </p:notesMasterIdLst>
  <p:sldIdLst>
    <p:sldId id="286" r:id="rId7"/>
    <p:sldId id="258" r:id="rId8"/>
    <p:sldId id="260" r:id="rId9"/>
    <p:sldId id="261" r:id="rId10"/>
    <p:sldId id="262" r:id="rId11"/>
    <p:sldId id="263" r:id="rId12"/>
    <p:sldId id="288" r:id="rId13"/>
    <p:sldId id="289" r:id="rId14"/>
    <p:sldId id="264" r:id="rId15"/>
    <p:sldId id="267" r:id="rId16"/>
    <p:sldId id="268" r:id="rId17"/>
    <p:sldId id="269" r:id="rId18"/>
    <p:sldId id="287"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83" userDrawn="1">
          <p15:clr>
            <a:srgbClr val="A4A3A4"/>
          </p15:clr>
        </p15:guide>
        <p15:guide id="2" pos="3840" userDrawn="1">
          <p15:clr>
            <a:srgbClr val="A4A3A4"/>
          </p15:clr>
        </p15:guide>
        <p15:guide id="3" orient="horz" pos="139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rissa Stiem" initials="LSG"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8885" autoAdjust="0"/>
    <p:restoredTop sz="70940" autoAdjust="0"/>
  </p:normalViewPr>
  <p:slideViewPr>
    <p:cSldViewPr snapToGrid="0" showGuides="1">
      <p:cViewPr>
        <p:scale>
          <a:sx n="40" d="100"/>
          <a:sy n="40" d="100"/>
        </p:scale>
        <p:origin x="-1440" y="-192"/>
      </p:cViewPr>
      <p:guideLst>
        <p:guide orient="horz" pos="2183"/>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pPr/>
              <a:t>09/04/2015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pPr/>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CCBD52F-95FF-43A3-B975-909E50C13C92}"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CCBD52F-95FF-43A3-B975-909E50C13C92}" type="slidenum">
              <a:rPr lang="en-GB" smtClean="0"/>
              <a:pPr/>
              <a:t>14</a:t>
            </a:fld>
            <a:endParaRPr lang="en-GB"/>
          </a:p>
        </p:txBody>
      </p:sp>
    </p:spTree>
    <p:extLst>
      <p:ext uri="{BB962C8B-B14F-4D97-AF65-F5344CB8AC3E}">
        <p14:creationId xmlns:p14="http://schemas.microsoft.com/office/powerpoint/2010/main" val="11377087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1" dirty="0" smtClean="0"/>
              <a:t>	</a:t>
            </a:r>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15</a:t>
            </a:fld>
            <a:endParaRPr lang="en-GB"/>
          </a:p>
        </p:txBody>
      </p:sp>
    </p:spTree>
    <p:extLst>
      <p:ext uri="{BB962C8B-B14F-4D97-AF65-F5344CB8AC3E}">
        <p14:creationId xmlns:p14="http://schemas.microsoft.com/office/powerpoint/2010/main" val="13700036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BF29A496-9BFD-4D73-9376-13649DA0314E}" type="slidenum">
              <a:rPr lang="en-US"/>
              <a:pPr/>
              <a:t>16</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GB" dirty="0" smtClean="0"/>
          </a:p>
        </p:txBody>
      </p:sp>
    </p:spTree>
    <p:extLst>
      <p:ext uri="{BB962C8B-B14F-4D97-AF65-F5344CB8AC3E}">
        <p14:creationId xmlns:p14="http://schemas.microsoft.com/office/powerpoint/2010/main" val="11500461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1A0E5000-D4AF-498A-9949-419D84656DE0}" type="slidenum">
              <a:rPr lang="en-US"/>
              <a:pPr/>
              <a:t>17</a:t>
            </a:fld>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GB" i="1" dirty="0" smtClean="0"/>
          </a:p>
        </p:txBody>
      </p:sp>
    </p:spTree>
    <p:extLst>
      <p:ext uri="{BB962C8B-B14F-4D97-AF65-F5344CB8AC3E}">
        <p14:creationId xmlns:p14="http://schemas.microsoft.com/office/powerpoint/2010/main" val="12216328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F9C9CF47-3472-47DF-87C4-FD842AAFB401}" type="slidenum">
              <a:rPr lang="en-US"/>
              <a:pPr/>
              <a:t>18</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32991461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Avant de déterminer si certaines preuves sont acceptables, vous devrez définir la légalité et la durabilité. Un exemple de définition de la légalité est la définition de la législation applicable au titre du Règlement Bois de l’UE. Un exemple de définition de la durabilité est le cadre de catégorie B du gouvernement britannique pour l’évaluation des systèmes de certification. </a:t>
            </a:r>
            <a:r>
              <a:rPr lang="fr-FR" baseline="0" noProof="0" dirty="0" smtClean="0"/>
              <a:t>Un autre moyen d’accepter d’autres types de preuves consiste à donner des indications sur les preuves acceptables. Cela peut inclure la fourniture d’exemples de certains systèmes ou initiatives considérés comme acceptables. </a:t>
            </a:r>
            <a:endParaRPr lang="fr-FR" noProof="0"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19</a:t>
            </a:fld>
            <a:endParaRPr lang="en-GB"/>
          </a:p>
        </p:txBody>
      </p:sp>
    </p:spTree>
    <p:extLst>
      <p:ext uri="{BB962C8B-B14F-4D97-AF65-F5344CB8AC3E}">
        <p14:creationId xmlns:p14="http://schemas.microsoft.com/office/powerpoint/2010/main" val="6667017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smtClean="0"/>
          </a:p>
        </p:txBody>
      </p:sp>
      <p:sp>
        <p:nvSpPr>
          <p:cNvPr id="4" name="Foliennummernplatzhalter 3"/>
          <p:cNvSpPr>
            <a:spLocks noGrp="1"/>
          </p:cNvSpPr>
          <p:nvPr>
            <p:ph type="sldNum" sz="quarter" idx="10"/>
          </p:nvPr>
        </p:nvSpPr>
        <p:spPr/>
        <p:txBody>
          <a:bodyPr/>
          <a:lstStyle/>
          <a:p>
            <a:fld id="{CCCBD52F-95FF-43A3-B975-909E50C13C92}" type="slidenum">
              <a:rPr lang="en-GB" smtClean="0"/>
              <a:pPr/>
              <a:t>20</a:t>
            </a:fld>
            <a:endParaRPr lang="en-GB"/>
          </a:p>
        </p:txBody>
      </p:sp>
    </p:spTree>
    <p:extLst>
      <p:ext uri="{BB962C8B-B14F-4D97-AF65-F5344CB8AC3E}">
        <p14:creationId xmlns:p14="http://schemas.microsoft.com/office/powerpoint/2010/main" val="35417965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i="0" noProof="0" dirty="0" smtClean="0"/>
              <a:t>Il y a un certain nombre de questions à poser concernant la preuve de durabilité :</a:t>
            </a:r>
            <a:endParaRPr lang="fr-FR" i="0" baseline="0" noProof="0" dirty="0" smtClean="0"/>
          </a:p>
          <a:p>
            <a:r>
              <a:rPr lang="fr-FR" i="0" baseline="0" noProof="0" dirty="0" smtClean="0"/>
              <a:t>Comment la durabilité est-elle définie ? </a:t>
            </a:r>
            <a:r>
              <a:rPr lang="fr-FR" i="0" noProof="0" dirty="0" smtClean="0"/>
              <a:t>Le critère de durabilité est-il défini par un processus multilatéral ? Est-il, au contraire, défini par le gouvernement ?</a:t>
            </a:r>
            <a:endParaRPr lang="fr-FR" i="0" baseline="0" noProof="0" dirty="0" smtClean="0"/>
          </a:p>
          <a:p>
            <a:r>
              <a:rPr lang="fr-FR" i="0" baseline="0" noProof="0" dirty="0" smtClean="0"/>
              <a:t>La gestion forestière est-elle conforme à la définition ? La forêt d’où provient le bois répond-elle à la définition des sources durables. </a:t>
            </a:r>
          </a:p>
          <a:p>
            <a:r>
              <a:rPr lang="fr-FR" i="0" baseline="0" noProof="0" dirty="0" smtClean="0"/>
              <a:t>Comment est-elle documentée et vérifiée ? Quelles sont les preuves ? Un rapport d’audit ? Ou une auto-déclaration ?</a:t>
            </a:r>
          </a:p>
        </p:txBody>
      </p:sp>
      <p:sp>
        <p:nvSpPr>
          <p:cNvPr id="4" name="Foliennummernplatzhalter 3"/>
          <p:cNvSpPr>
            <a:spLocks noGrp="1"/>
          </p:cNvSpPr>
          <p:nvPr>
            <p:ph type="sldNum" sz="quarter" idx="10"/>
          </p:nvPr>
        </p:nvSpPr>
        <p:spPr/>
        <p:txBody>
          <a:bodyPr/>
          <a:lstStyle/>
          <a:p>
            <a:fld id="{CCCBD52F-95FF-43A3-B975-909E50C13C92}" type="slidenum">
              <a:rPr lang="en-GB" smtClean="0"/>
              <a:pPr/>
              <a:t>21</a:t>
            </a:fld>
            <a:endParaRPr lang="en-GB"/>
          </a:p>
        </p:txBody>
      </p:sp>
    </p:spTree>
    <p:extLst>
      <p:ext uri="{BB962C8B-B14F-4D97-AF65-F5344CB8AC3E}">
        <p14:creationId xmlns:p14="http://schemas.microsoft.com/office/powerpoint/2010/main" val="21072731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CCBD52F-95FF-43A3-B975-909E50C13C92}" type="slidenum">
              <a:rPr lang="en-GB" smtClean="0"/>
              <a:pPr/>
              <a:t>24</a:t>
            </a:fld>
            <a:endParaRPr lang="en-GB"/>
          </a:p>
        </p:txBody>
      </p:sp>
    </p:spTree>
    <p:extLst>
      <p:ext uri="{BB962C8B-B14F-4D97-AF65-F5344CB8AC3E}">
        <p14:creationId xmlns:p14="http://schemas.microsoft.com/office/powerpoint/2010/main" val="26981676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25</a:t>
            </a:fld>
            <a:endParaRPr lang="en-GB"/>
          </a:p>
        </p:txBody>
      </p:sp>
    </p:spTree>
    <p:extLst>
      <p:ext uri="{BB962C8B-B14F-4D97-AF65-F5344CB8AC3E}">
        <p14:creationId xmlns:p14="http://schemas.microsoft.com/office/powerpoint/2010/main" val="25488682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B715A6BB-234C-46EC-8DAC-2EEDB13800B4}" type="slidenum">
              <a:rPr lang="en-US"/>
              <a:pPr/>
              <a:t>26</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xfrm>
            <a:off x="906357" y="4690269"/>
            <a:ext cx="4984962" cy="4443413"/>
          </a:xfrm>
          <a:noFill/>
          <a:ln/>
        </p:spPr>
        <p:txBody>
          <a:bodyPr/>
          <a:lstStyle/>
          <a:p>
            <a:pPr eaLnBrk="1" hangingPunct="1"/>
            <a:endParaRPr lang="en-US" i="1" dirty="0" smtClean="0"/>
          </a:p>
        </p:txBody>
      </p:sp>
    </p:spTree>
    <p:extLst>
      <p:ext uri="{BB962C8B-B14F-4D97-AF65-F5344CB8AC3E}">
        <p14:creationId xmlns:p14="http://schemas.microsoft.com/office/powerpoint/2010/main" val="2676772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6"/>
          <p:cNvSpPr txBox="1">
            <a:spLocks noGrp="1" noChangeArrowheads="1"/>
          </p:cNvSpPr>
          <p:nvPr/>
        </p:nvSpPr>
        <p:spPr bwMode="auto">
          <a:xfrm>
            <a:off x="3847296" y="9380538"/>
            <a:ext cx="2948806" cy="491999"/>
          </a:xfrm>
          <a:prstGeom prst="rect">
            <a:avLst/>
          </a:prstGeom>
          <a:noFill/>
          <a:ln w="9525">
            <a:noFill/>
            <a:round/>
            <a:headEnd/>
            <a:tailEnd/>
          </a:ln>
        </p:spPr>
        <p:txBody>
          <a:bodyPr lIns="0" tIns="0" rIns="0" bIns="0" anchor="b"/>
          <a:lstStyle/>
          <a:p>
            <a:pPr algn="r" defTabSz="407988" hangingPunct="0">
              <a:lnSpc>
                <a:spcPct val="93000"/>
              </a:lnSpc>
              <a:buClr>
                <a:srgbClr val="000000"/>
              </a:buClr>
              <a:buSzPct val="100000"/>
              <a:buFont typeface="Times New Roman" pitchFamily="18" charset="0"/>
              <a:buNone/>
              <a:tabLst>
                <a:tab pos="658813" algn="l"/>
                <a:tab pos="1316038" algn="l"/>
                <a:tab pos="1974850" algn="l"/>
                <a:tab pos="2633663" algn="l"/>
              </a:tabLst>
            </a:pPr>
            <a:fld id="{FCFB6648-BF26-4EAF-9BC8-98958BAC4865}" type="slidenum">
              <a:rPr lang="en-GB" sz="1300">
                <a:solidFill>
                  <a:srgbClr val="000000"/>
                </a:solidFill>
                <a:latin typeface="Times New Roman" pitchFamily="18" charset="0"/>
                <a:ea typeface="Arial Unicode MS" pitchFamily="34" charset="-128"/>
                <a:cs typeface="Arial Unicode MS" pitchFamily="34" charset="-128"/>
              </a:rPr>
              <a:pPr algn="r" defTabSz="407988" hangingPunct="0">
                <a:lnSpc>
                  <a:spcPct val="93000"/>
                </a:lnSpc>
                <a:buClr>
                  <a:srgbClr val="000000"/>
                </a:buClr>
                <a:buSzPct val="100000"/>
                <a:buFont typeface="Times New Roman" pitchFamily="18" charset="0"/>
                <a:buNone/>
                <a:tabLst>
                  <a:tab pos="658813" algn="l"/>
                  <a:tab pos="1316038" algn="l"/>
                  <a:tab pos="1974850" algn="l"/>
                  <a:tab pos="2633663" algn="l"/>
                </a:tabLst>
              </a:pPr>
              <a:t>3</a:t>
            </a:fld>
            <a:endParaRPr lang="en-GB" sz="1300">
              <a:solidFill>
                <a:srgbClr val="000000"/>
              </a:solidFill>
              <a:latin typeface="Times New Roman" pitchFamily="18" charset="0"/>
              <a:ea typeface="Arial Unicode MS" pitchFamily="34" charset="-128"/>
              <a:cs typeface="Arial Unicode MS" pitchFamily="34" charset="-128"/>
            </a:endParaRPr>
          </a:p>
        </p:txBody>
      </p:sp>
      <p:sp>
        <p:nvSpPr>
          <p:cNvPr id="30723" name="Text Box 1"/>
          <p:cNvSpPr txBox="1">
            <a:spLocks noChangeArrowheads="1"/>
          </p:cNvSpPr>
          <p:nvPr/>
        </p:nvSpPr>
        <p:spPr bwMode="auto">
          <a:xfrm>
            <a:off x="917372" y="740569"/>
            <a:ext cx="4964505" cy="3702844"/>
          </a:xfrm>
          <a:prstGeom prst="rect">
            <a:avLst/>
          </a:prstGeom>
          <a:solidFill>
            <a:srgbClr val="FFFFFF"/>
          </a:solidFill>
          <a:ln w="9525">
            <a:solidFill>
              <a:srgbClr val="000000"/>
            </a:solidFill>
            <a:miter lim="800000"/>
            <a:headEnd/>
            <a:tailEnd/>
          </a:ln>
        </p:spPr>
        <p:txBody>
          <a:bodyPr wrap="none" lIns="83146" tIns="41573" rIns="83146" bIns="41573" anchor="ctr"/>
          <a:lstStyle/>
          <a:p>
            <a:pPr defTabSz="831850" hangingPunct="0">
              <a:lnSpc>
                <a:spcPct val="93000"/>
              </a:lnSpc>
              <a:buClr>
                <a:srgbClr val="000000"/>
              </a:buClr>
              <a:buSzPct val="100000"/>
              <a:buFont typeface="Times New Roman" pitchFamily="18" charset="0"/>
              <a:buNone/>
            </a:pPr>
            <a:endParaRPr lang="en-GB" sz="1600">
              <a:ea typeface="MS Gothic" pitchFamily="49" charset="-128"/>
            </a:endParaRPr>
          </a:p>
        </p:txBody>
      </p:sp>
      <p:sp>
        <p:nvSpPr>
          <p:cNvPr id="30724" name="Text Box 2"/>
          <p:cNvSpPr>
            <a:spLocks noGrp="1" noChangeArrowheads="1"/>
          </p:cNvSpPr>
          <p:nvPr>
            <p:ph type="body"/>
          </p:nvPr>
        </p:nvSpPr>
        <p:spPr>
          <a:xfrm>
            <a:off x="679768" y="4690269"/>
            <a:ext cx="5439714" cy="4443413"/>
          </a:xfrm>
          <a:noFill/>
          <a:ln/>
        </p:spPr>
        <p:txBody>
          <a:bodyPr lIns="81837" tIns="42555" rIns="81837" bIns="42555"/>
          <a:lstStyle/>
          <a:p>
            <a:pPr defTabSz="449263" eaLnBrk="1">
              <a:spcBef>
                <a:spcPts val="450"/>
              </a:spcBef>
              <a:tabLst>
                <a:tab pos="723900" algn="l"/>
                <a:tab pos="1447800" algn="l"/>
                <a:tab pos="2171700" algn="l"/>
                <a:tab pos="2895600" algn="l"/>
                <a:tab pos="3619500" algn="l"/>
                <a:tab pos="4343400" algn="l"/>
                <a:tab pos="5067300" algn="l"/>
                <a:tab pos="5791200" algn="l"/>
              </a:tabLst>
            </a:pPr>
            <a:r>
              <a:rPr lang="fr-FR" sz="2200" noProof="0" dirty="0" smtClean="0">
                <a:ea typeface="MS Gothic" pitchFamily="49" charset="-128"/>
              </a:rPr>
              <a:t>Exemple de preuve inacceptable pour attester la légalité/durabilité de la source. </a:t>
            </a:r>
          </a:p>
        </p:txBody>
      </p:sp>
    </p:spTree>
    <p:extLst>
      <p:ext uri="{BB962C8B-B14F-4D97-AF65-F5344CB8AC3E}">
        <p14:creationId xmlns:p14="http://schemas.microsoft.com/office/powerpoint/2010/main" val="29656942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F3135B40-8AA7-4216-B028-6814FB272DF9}" type="slidenum">
              <a:rPr lang="en-US"/>
              <a:pPr/>
              <a:t>5</a:t>
            </a:fld>
            <a:endParaRPr 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GB" dirty="0" smtClean="0"/>
          </a:p>
        </p:txBody>
      </p:sp>
    </p:spTree>
    <p:extLst>
      <p:ext uri="{BB962C8B-B14F-4D97-AF65-F5344CB8AC3E}">
        <p14:creationId xmlns:p14="http://schemas.microsoft.com/office/powerpoint/2010/main" val="11735694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txBox="1">
            <a:spLocks noGrp="1" noChangeArrowheads="1"/>
          </p:cNvSpPr>
          <p:nvPr/>
        </p:nvSpPr>
        <p:spPr bwMode="auto">
          <a:xfrm>
            <a:off x="3848869" y="9378824"/>
            <a:ext cx="2947233" cy="493713"/>
          </a:xfrm>
          <a:prstGeom prst="rect">
            <a:avLst/>
          </a:prstGeom>
          <a:noFill/>
          <a:ln w="9525">
            <a:noFill/>
            <a:miter lim="800000"/>
            <a:headEnd/>
            <a:tailEnd/>
          </a:ln>
        </p:spPr>
        <p:txBody>
          <a:bodyPr anchor="b"/>
          <a:lstStyle/>
          <a:p>
            <a:pPr algn="r"/>
            <a:fld id="{E4A7CCC9-9293-4283-A920-470B0486AC1A}" type="slidenum">
              <a:rPr lang="en-US" sz="1200"/>
              <a:pPr algn="r"/>
              <a:t>6</a:t>
            </a:fld>
            <a:endParaRPr lang="en-US" sz="120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GB" dirty="0" smtClean="0"/>
          </a:p>
        </p:txBody>
      </p:sp>
    </p:spTree>
    <p:extLst>
      <p:ext uri="{BB962C8B-B14F-4D97-AF65-F5344CB8AC3E}">
        <p14:creationId xmlns:p14="http://schemas.microsoft.com/office/powerpoint/2010/main" val="680501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9</a:t>
            </a:fld>
            <a:endParaRPr lang="en-GB"/>
          </a:p>
        </p:txBody>
      </p:sp>
    </p:spTree>
    <p:extLst>
      <p:ext uri="{BB962C8B-B14F-4D97-AF65-F5344CB8AC3E}">
        <p14:creationId xmlns:p14="http://schemas.microsoft.com/office/powerpoint/2010/main" val="2135181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txBox="1">
            <a:spLocks noGrp="1" noChangeArrowheads="1"/>
          </p:cNvSpPr>
          <p:nvPr/>
        </p:nvSpPr>
        <p:spPr bwMode="auto">
          <a:xfrm>
            <a:off x="3848869" y="9378824"/>
            <a:ext cx="2947233" cy="493713"/>
          </a:xfrm>
          <a:prstGeom prst="rect">
            <a:avLst/>
          </a:prstGeom>
          <a:noFill/>
          <a:ln w="9525">
            <a:noFill/>
            <a:miter lim="800000"/>
            <a:headEnd/>
            <a:tailEnd/>
          </a:ln>
        </p:spPr>
        <p:txBody>
          <a:bodyPr anchor="b"/>
          <a:lstStyle/>
          <a:p>
            <a:pPr algn="r"/>
            <a:fld id="{6F44E725-71F0-4308-8A15-64F48695D88E}" type="slidenum">
              <a:rPr lang="en-US" sz="1200"/>
              <a:pPr algn="r"/>
              <a:t>10</a:t>
            </a:fld>
            <a:endParaRPr lang="en-US" sz="120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GB" smtClean="0"/>
          </a:p>
        </p:txBody>
      </p:sp>
    </p:spTree>
    <p:extLst>
      <p:ext uri="{BB962C8B-B14F-4D97-AF65-F5344CB8AC3E}">
        <p14:creationId xmlns:p14="http://schemas.microsoft.com/office/powerpoint/2010/main" val="255742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txBox="1">
            <a:spLocks noGrp="1" noChangeArrowheads="1"/>
          </p:cNvSpPr>
          <p:nvPr/>
        </p:nvSpPr>
        <p:spPr bwMode="auto">
          <a:xfrm>
            <a:off x="3848869" y="9378824"/>
            <a:ext cx="2947233" cy="493713"/>
          </a:xfrm>
          <a:prstGeom prst="rect">
            <a:avLst/>
          </a:prstGeom>
          <a:noFill/>
          <a:ln w="9525">
            <a:noFill/>
            <a:miter lim="800000"/>
            <a:headEnd/>
            <a:tailEnd/>
          </a:ln>
        </p:spPr>
        <p:txBody>
          <a:bodyPr anchor="b"/>
          <a:lstStyle/>
          <a:p>
            <a:pPr algn="r"/>
            <a:fld id="{A3908BA6-322A-46FC-92D9-A06193CD54AC}" type="slidenum">
              <a:rPr lang="en-US" sz="1200"/>
              <a:pPr algn="r"/>
              <a:t>12</a:t>
            </a:fld>
            <a:endParaRPr 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i="0" dirty="0" smtClean="0"/>
              <a:t>PEFC:</a:t>
            </a:r>
            <a:r>
              <a:rPr lang="en-GB" i="0" baseline="0" dirty="0" smtClean="0"/>
              <a:t> http://www.pefcregs.info/search1.asp</a:t>
            </a:r>
            <a:endParaRPr lang="en-GB" i="1" dirty="0" smtClean="0"/>
          </a:p>
        </p:txBody>
      </p:sp>
    </p:spTree>
    <p:extLst>
      <p:ext uri="{BB962C8B-B14F-4D97-AF65-F5344CB8AC3E}">
        <p14:creationId xmlns:p14="http://schemas.microsoft.com/office/powerpoint/2010/main" val="1319386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txBox="1">
            <a:spLocks noGrp="1" noChangeArrowheads="1"/>
          </p:cNvSpPr>
          <p:nvPr/>
        </p:nvSpPr>
        <p:spPr bwMode="auto">
          <a:xfrm>
            <a:off x="3848869" y="9378824"/>
            <a:ext cx="2947233" cy="493713"/>
          </a:xfrm>
          <a:prstGeom prst="rect">
            <a:avLst/>
          </a:prstGeom>
          <a:noFill/>
          <a:ln w="9525">
            <a:noFill/>
            <a:miter lim="800000"/>
            <a:headEnd/>
            <a:tailEnd/>
          </a:ln>
        </p:spPr>
        <p:txBody>
          <a:bodyPr anchor="b"/>
          <a:lstStyle/>
          <a:p>
            <a:pPr algn="r"/>
            <a:fld id="{A3908BA6-322A-46FC-92D9-A06193CD54AC}" type="slidenum">
              <a:rPr lang="en-US" sz="1200"/>
              <a:pPr algn="r"/>
              <a:t>13</a:t>
            </a:fld>
            <a:endParaRPr 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r>
              <a:rPr lang="en-GB" i="0" dirty="0" smtClean="0"/>
              <a:t>FSC : www.fsc-info.org</a:t>
            </a:r>
          </a:p>
          <a:p>
            <a:pPr eaLnBrk="1" hangingPunct="1"/>
            <a:endParaRPr lang="en-GB" i="1" dirty="0" smtClean="0"/>
          </a:p>
        </p:txBody>
      </p:sp>
    </p:spTree>
    <p:extLst>
      <p:ext uri="{BB962C8B-B14F-4D97-AF65-F5344CB8AC3E}">
        <p14:creationId xmlns:p14="http://schemas.microsoft.com/office/powerpoint/2010/main" val="1319386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09/04/2015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44975771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78277634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79324149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56000561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37632460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3081963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5557526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110860693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16283488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72035764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09/04/2015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428368767"/>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273920901"/>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99809737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542628005"/>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4154390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pPr/>
              <a:t>09/04/2015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09/04/2015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pPr/>
              <a:t>09/04/2015</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pPr/>
              <a:t>09/04/2015</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pPr/>
              <a:t>09/04/2015</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09/04/2015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09/04/2015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257479751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10" Type="http://schemas.openxmlformats.org/officeDocument/2006/relationships/image" Target="../media/image3.jpeg"/><Relationship Id="rId4" Type="http://schemas.openxmlformats.org/officeDocument/2006/relationships/slideLayout" Target="../slideLayouts/slideLayout20.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pPr/>
              <a:t>09/04/2015</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pPr/>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09/04/2015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3231597247"/>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09/04/2015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2514446112"/>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hyperlink" Target="mailto:forests@giz.de"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jpe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33.gif"/></Relationships>
</file>

<file path=ppt/slides/_rels/slide16.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10.jpeg"/><Relationship Id="rId7"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35.jpeg"/><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2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8.png"/><Relationship Id="rId7"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jpeg"/><Relationship Id="rId11" Type="http://schemas.openxmlformats.org/officeDocument/2006/relationships/image" Target="../media/image15.jpeg"/><Relationship Id="rId5" Type="http://schemas.openxmlformats.org/officeDocument/2006/relationships/image" Target="../media/image9.jpeg"/><Relationship Id="rId10" Type="http://schemas.openxmlformats.org/officeDocument/2006/relationships/image" Target="../media/image14.jpeg"/><Relationship Id="rId4" Type="http://schemas.openxmlformats.org/officeDocument/2006/relationships/hyperlink" Target="http://images.google.co.uk/imgres?imgurl=http://www.woodwardsace.com/tempimages/invoice2.jpg&amp;imgrefurl=http://forum.wordreference.com/showthread.php?t=485&amp;usg=__RIsLu_q6zaP7WMPAXtIvZWrvrPg=&amp;h=621&amp;w=452&amp;sz=35&amp;hl=en&amp;start=5&amp;um=1&amp;tbnid=_Xl_E02rVEKagM:&amp;tbnh=136&amp;tbnw=99&amp;prev=/images?q=invoice&amp;um=1&amp;hl=en" TargetMode="External"/><Relationship Id="rId9" Type="http://schemas.openxmlformats.org/officeDocument/2006/relationships/image" Target="../media/image13.jpeg"/></Relationships>
</file>

<file path=ppt/slides/_rels/slide6.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notesSlide" Target="../notesSlides/notesSlide5.xml"/><Relationship Id="rId7"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oleObject" Target="../embeddings/oleObject1.bin"/><Relationship Id="rId9" Type="http://schemas.openxmlformats.org/officeDocument/2006/relationships/image" Target="../media/image20.jpeg"/></Relationships>
</file>

<file path=ppt/slides/_rels/slide7.xml.rels><?xml version="1.0" encoding="UTF-8" standalone="yes"?>
<Relationships xmlns="http://schemas.openxmlformats.org/package/2006/relationships"><Relationship Id="rId3" Type="http://schemas.openxmlformats.org/officeDocument/2006/relationships/hyperlink" Target="http://info.fsc.org/" TargetMode="External"/><Relationship Id="rId2" Type="http://schemas.openxmlformats.org/officeDocument/2006/relationships/hyperlink" Target="http://pefc.org/find-certified/certified-certificates"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73879" y="4808018"/>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el 1"/>
          <p:cNvSpPr>
            <a:spLocks noGrp="1"/>
          </p:cNvSpPr>
          <p:nvPr>
            <p:ph type="title"/>
          </p:nvPr>
        </p:nvSpPr>
        <p:spPr/>
        <p:txBody>
          <a:bodyPr/>
          <a:lstStyle/>
          <a:p>
            <a:r>
              <a:rPr lang="fr-FR" dirty="0" smtClean="0"/>
              <a:t>Important : mentions légales – VEUILLEZ LIRE CE QUI SUIT</a:t>
            </a:r>
            <a:endParaRPr lang="en-US" dirty="0"/>
          </a:p>
        </p:txBody>
      </p:sp>
      <p:sp>
        <p:nvSpPr>
          <p:cNvPr id="3" name="Inhaltsplatzhalter 2"/>
          <p:cNvSpPr>
            <a:spLocks noGrp="1"/>
          </p:cNvSpPr>
          <p:nvPr>
            <p:ph idx="1"/>
          </p:nvPr>
        </p:nvSpPr>
        <p:spPr>
          <a:xfrm>
            <a:off x="343348" y="2220517"/>
            <a:ext cx="11543852" cy="4275976"/>
          </a:xfrm>
        </p:spPr>
        <p:txBody>
          <a:bodyPr>
            <a:normAutofit fontScale="92500" lnSpcReduction="10000"/>
          </a:bodyPr>
          <a:lstStyle/>
          <a:p>
            <a:r>
              <a:rPr lang="fr-FR" sz="2400" dirty="0" smtClean="0"/>
              <a:t>Ce document de formation a été élaboré par The </a:t>
            </a:r>
            <a:r>
              <a:rPr lang="fr-FR" sz="2400" dirty="0" err="1" smtClean="0"/>
              <a:t>Proforest</a:t>
            </a:r>
            <a:r>
              <a:rPr lang="fr-FR" sz="2400" dirty="0" smtClean="0"/>
              <a:t> Initiative à la demande de la GIZ. Il a été financé par le ministère fédéral allemand de la Coopération économique et du Développement (BMZ). </a:t>
            </a:r>
          </a:p>
          <a:p>
            <a:r>
              <a:rPr lang="fr-FR" sz="2400" dirty="0" smtClean="0"/>
              <a:t>L’utilisation de ce document de formation ou de certaines de ses parties n’est autorisée qu’à des fins non commerciales. Vous pouvez modifier le document en fonction de vos besoins, à condition de ne pas déformer ou dénaturer ses messages clés et son contenu. </a:t>
            </a:r>
          </a:p>
          <a:p>
            <a:r>
              <a:rPr lang="fr-FR" sz="2400" dirty="0" smtClean="0"/>
              <a:t>Les auteurs assument la responsabilité des omissions, des inexactitudes ou des points de vue exprimés dans ce document. Ces points de vue ne reflètent pas nécessairement ceux du BMZ ou de la GIZ.</a:t>
            </a:r>
          </a:p>
          <a:p>
            <a:r>
              <a:rPr lang="fr-FR" sz="2400" dirty="0" smtClean="0"/>
              <a:t>Cette diapositive a un caractère purement informatif  et peut être </a:t>
            </a:r>
            <a:r>
              <a:rPr lang="fr-FR" sz="2400" dirty="0"/>
              <a:t> </a:t>
            </a:r>
            <a:r>
              <a:rPr lang="fr-FR" sz="2400" dirty="0" smtClean="0"/>
              <a:t>                                                           supprimée pour la formation.</a:t>
            </a:r>
          </a:p>
          <a:p>
            <a:r>
              <a:rPr lang="fr-FR" sz="2400" dirty="0" smtClean="0"/>
              <a:t>Si vous décidez d’utiliser cette formation, nous vous serions                                                             reconnaissants de nous en informer en contactant </a:t>
            </a:r>
            <a:r>
              <a:rPr lang="fr-FR" sz="2400" dirty="0" smtClean="0">
                <a:hlinkClick r:id="rId4"/>
              </a:rPr>
              <a:t>forests@giz.de</a:t>
            </a:r>
            <a:r>
              <a:rPr lang="fr-FR" sz="2400" dirty="0" smtClean="0"/>
              <a:t>.</a:t>
            </a:r>
            <a:r>
              <a:rPr lang="en-US" sz="3200" dirty="0" smtClean="0"/>
              <a:t> </a:t>
            </a:r>
            <a:r>
              <a:rPr lang="en-US" sz="2500" dirty="0" smtClean="0"/>
              <a:t> </a:t>
            </a:r>
          </a:p>
          <a:p>
            <a:endParaRPr lang="de-DE" sz="2200" dirty="0"/>
          </a:p>
        </p:txBody>
      </p:sp>
    </p:spTree>
    <p:extLst>
      <p:ext uri="{BB962C8B-B14F-4D97-AF65-F5344CB8AC3E}">
        <p14:creationId xmlns:p14="http://schemas.microsoft.com/office/powerpoint/2010/main" val="17942484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fr-FR" dirty="0" smtClean="0">
                <a:solidFill>
                  <a:srgbClr val="006600"/>
                </a:solidFill>
              </a:rPr>
              <a:t>Vérification d’un certificat</a:t>
            </a:r>
          </a:p>
        </p:txBody>
      </p:sp>
      <p:sp>
        <p:nvSpPr>
          <p:cNvPr id="10243" name="Rectangle 3"/>
          <p:cNvSpPr>
            <a:spLocks noGrp="1" noChangeArrowheads="1"/>
          </p:cNvSpPr>
          <p:nvPr>
            <p:ph idx="1"/>
          </p:nvPr>
        </p:nvSpPr>
        <p:spPr>
          <a:xfrm>
            <a:off x="343348" y="2206625"/>
            <a:ext cx="8229600" cy="4525963"/>
          </a:xfrm>
        </p:spPr>
        <p:txBody>
          <a:bodyPr/>
          <a:lstStyle/>
          <a:p>
            <a:pPr marL="609600" indent="-609600">
              <a:buNone/>
            </a:pPr>
            <a:r>
              <a:rPr lang="fr-FR" dirty="0" smtClean="0"/>
              <a:t>Le certificat est-il authentique ?</a:t>
            </a:r>
          </a:p>
          <a:p>
            <a:pPr marL="609600" indent="-609600">
              <a:buNone/>
            </a:pPr>
            <a:r>
              <a:rPr lang="fr-FR" dirty="0" smtClean="0"/>
              <a:t>Comment est-on certain qu’il n’a pas été modifié ? </a:t>
            </a:r>
          </a:p>
          <a:p>
            <a:pPr marL="609600" indent="-609600">
              <a:buNone/>
            </a:pPr>
            <a:endParaRPr lang="en-GB" sz="2400" dirty="0"/>
          </a:p>
          <a:p>
            <a:pPr marL="609600" indent="-609600">
              <a:buNone/>
            </a:pPr>
            <a:endParaRPr lang="en-GB" sz="2400" dirty="0"/>
          </a:p>
          <a:p>
            <a:pPr marL="609600" indent="-609600">
              <a:buNone/>
            </a:pPr>
            <a:endParaRPr lang="en-US" sz="2400"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10</a:t>
            </a:fld>
            <a:endParaRPr lang="zh-TW" altLang="en-US"/>
          </a:p>
        </p:txBody>
      </p:sp>
    </p:spTree>
    <p:extLst>
      <p:ext uri="{BB962C8B-B14F-4D97-AF65-F5344CB8AC3E}">
        <p14:creationId xmlns:p14="http://schemas.microsoft.com/office/powerpoint/2010/main" val="22588281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71149" y="1763486"/>
            <a:ext cx="11920851" cy="5442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266" name="Picture 16"/>
          <p:cNvPicPr>
            <a:picLocks noChangeAspect="1" noChangeArrowheads="1"/>
          </p:cNvPicPr>
          <p:nvPr/>
        </p:nvPicPr>
        <p:blipFill>
          <a:blip r:embed="rId2" cstate="print"/>
          <a:srcRect t="-4153" b="53986"/>
          <a:stretch>
            <a:fillRect/>
          </a:stretch>
        </p:blipFill>
        <p:spPr bwMode="auto">
          <a:xfrm>
            <a:off x="595067" y="1668346"/>
            <a:ext cx="7187415" cy="582613"/>
          </a:xfrm>
          <a:prstGeom prst="rect">
            <a:avLst/>
          </a:prstGeom>
          <a:noFill/>
          <a:ln w="76200" cmpd="sng">
            <a:solidFill>
              <a:srgbClr val="FF0000"/>
            </a:solidFill>
            <a:miter lim="800000"/>
            <a:headEnd/>
            <a:tailEnd/>
          </a:ln>
        </p:spPr>
      </p:pic>
      <p:pic>
        <p:nvPicPr>
          <p:cNvPr id="11268" name="Picture 14" descr="PEFC_cert_page_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95067" y="2687637"/>
            <a:ext cx="2663825" cy="3987800"/>
          </a:xfrm>
          <a:prstGeom prst="rect">
            <a:avLst/>
          </a:prstGeom>
          <a:noFill/>
          <a:ln w="9525">
            <a:solidFill>
              <a:schemeClr val="tx1"/>
            </a:solidFill>
            <a:miter lim="800000"/>
            <a:headEnd/>
            <a:tailEnd/>
          </a:ln>
        </p:spPr>
      </p:pic>
      <p:sp>
        <p:nvSpPr>
          <p:cNvPr id="11269" name="Line 5"/>
          <p:cNvSpPr>
            <a:spLocks noChangeShapeType="1"/>
          </p:cNvSpPr>
          <p:nvPr/>
        </p:nvSpPr>
        <p:spPr bwMode="auto">
          <a:xfrm flipH="1" flipV="1">
            <a:off x="2427513" y="2307770"/>
            <a:ext cx="1" cy="1360941"/>
          </a:xfrm>
          <a:prstGeom prst="line">
            <a:avLst/>
          </a:prstGeom>
          <a:noFill/>
          <a:ln w="76200" cmpd="sng">
            <a:solidFill>
              <a:srgbClr val="FF0000"/>
            </a:solidFill>
            <a:round/>
            <a:headEnd/>
            <a:tailEnd type="triangle" w="med" len="med"/>
          </a:ln>
        </p:spPr>
        <p:txBody>
          <a:bodyPr/>
          <a:lstStyle/>
          <a:p>
            <a:endParaRPr lang="en-GB"/>
          </a:p>
        </p:txBody>
      </p:sp>
      <p:sp>
        <p:nvSpPr>
          <p:cNvPr id="11270" name="Oval 8"/>
          <p:cNvSpPr>
            <a:spLocks noChangeArrowheads="1"/>
          </p:cNvSpPr>
          <p:nvPr/>
        </p:nvSpPr>
        <p:spPr bwMode="auto">
          <a:xfrm>
            <a:off x="1242903" y="3573016"/>
            <a:ext cx="1368152" cy="576064"/>
          </a:xfrm>
          <a:prstGeom prst="ellipse">
            <a:avLst/>
          </a:prstGeom>
          <a:solidFill>
            <a:schemeClr val="accent1">
              <a:alpha val="0"/>
            </a:schemeClr>
          </a:solidFill>
          <a:ln w="76200" cmpd="sng">
            <a:solidFill>
              <a:srgbClr val="FF0000"/>
            </a:solidFill>
            <a:round/>
            <a:headEnd/>
            <a:tailEnd/>
          </a:ln>
        </p:spPr>
        <p:txBody>
          <a:bodyPr wrap="none" anchor="ctr"/>
          <a:lstStyle/>
          <a:p>
            <a:endParaRPr lang="en-GB"/>
          </a:p>
        </p:txBody>
      </p:sp>
      <p:sp>
        <p:nvSpPr>
          <p:cNvPr id="8" name="TextBox 7"/>
          <p:cNvSpPr txBox="1"/>
          <p:nvPr/>
        </p:nvSpPr>
        <p:spPr>
          <a:xfrm>
            <a:off x="6585171" y="2678112"/>
            <a:ext cx="3420219" cy="2677656"/>
          </a:xfrm>
          <a:prstGeom prst="rect">
            <a:avLst/>
          </a:prstGeom>
          <a:noFill/>
        </p:spPr>
        <p:txBody>
          <a:bodyPr wrap="square" rtlCol="0">
            <a:spAutoFit/>
          </a:bodyPr>
          <a:lstStyle/>
          <a:p>
            <a:r>
              <a:rPr lang="fr-FR" sz="2800" dirty="0" smtClean="0">
                <a:solidFill>
                  <a:srgbClr val="006600"/>
                </a:solidFill>
              </a:rPr>
              <a:t>Tous les certificats ont un </a:t>
            </a:r>
            <a:r>
              <a:rPr lang="fr-FR" sz="2800" b="1" dirty="0" smtClean="0">
                <a:solidFill>
                  <a:srgbClr val="006600"/>
                </a:solidFill>
              </a:rPr>
              <a:t>numéro de certification unique </a:t>
            </a:r>
            <a:r>
              <a:rPr lang="fr-FR" sz="2800" dirty="0" smtClean="0">
                <a:solidFill>
                  <a:srgbClr val="006600"/>
                </a:solidFill>
              </a:rPr>
              <a:t>permettant de confirmer les informations</a:t>
            </a:r>
            <a:endParaRPr lang="fr-FR" sz="2800" dirty="0">
              <a:solidFill>
                <a:srgbClr val="006600"/>
              </a:solidFill>
            </a:endParaRP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11</a:t>
            </a:fld>
            <a:endParaRPr lang="zh-TW" altLang="en-US"/>
          </a:p>
        </p:txBody>
      </p:sp>
      <p:grpSp>
        <p:nvGrpSpPr>
          <p:cNvPr id="10" name="Gruppieren 9"/>
          <p:cNvGrpSpPr/>
          <p:nvPr/>
        </p:nvGrpSpPr>
        <p:grpSpPr>
          <a:xfrm>
            <a:off x="3411810" y="2601350"/>
            <a:ext cx="8014486" cy="4160373"/>
            <a:chOff x="3411810" y="2601350"/>
            <a:chExt cx="8014486" cy="4160373"/>
          </a:xfrm>
        </p:grpSpPr>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5171" y="5689599"/>
              <a:ext cx="4841125" cy="5598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2" name="Gruppieren 11"/>
            <p:cNvGrpSpPr/>
            <p:nvPr/>
          </p:nvGrpSpPr>
          <p:grpSpPr>
            <a:xfrm>
              <a:off x="3411810" y="2601350"/>
              <a:ext cx="8014486" cy="4160373"/>
              <a:chOff x="3411810" y="2601350"/>
              <a:chExt cx="8014486" cy="4160373"/>
            </a:xfrm>
          </p:grpSpPr>
          <p:pic>
            <p:nvPicPr>
              <p:cNvPr id="13"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l="17506" t="14673" r="19182" b="21645"/>
              <a:stretch>
                <a:fillRect/>
              </a:stretch>
            </p:blipFill>
            <p:spPr bwMode="auto">
              <a:xfrm>
                <a:off x="3411810" y="2601350"/>
                <a:ext cx="2819764" cy="4160373"/>
              </a:xfrm>
              <a:prstGeom prst="rect">
                <a:avLst/>
              </a:prstGeom>
              <a:noFill/>
              <a:ln w="9525">
                <a:noFill/>
                <a:miter lim="800000"/>
                <a:headEnd/>
                <a:tailEnd/>
              </a:ln>
            </p:spPr>
          </p:pic>
          <p:sp>
            <p:nvSpPr>
              <p:cNvPr id="14" name="Rechteck 13"/>
              <p:cNvSpPr/>
              <p:nvPr/>
            </p:nvSpPr>
            <p:spPr>
              <a:xfrm>
                <a:off x="6585171" y="5689599"/>
                <a:ext cx="4841125" cy="559858"/>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Ellipse 14"/>
              <p:cNvSpPr/>
              <p:nvPr/>
            </p:nvSpPr>
            <p:spPr>
              <a:xfrm>
                <a:off x="4188774" y="3787492"/>
                <a:ext cx="1280693" cy="480369"/>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6" name="Gerade Verbindung mit Pfeil 15"/>
              <p:cNvCxnSpPr/>
              <p:nvPr/>
            </p:nvCxnSpPr>
            <p:spPr>
              <a:xfrm>
                <a:off x="5012267" y="4285455"/>
                <a:ext cx="1572904" cy="1404144"/>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9658533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64273" y="1220802"/>
            <a:ext cx="8229600" cy="1143000"/>
          </a:xfrm>
        </p:spPr>
        <p:txBody>
          <a:bodyPr/>
          <a:lstStyle/>
          <a:p>
            <a:pPr eaLnBrk="1" hangingPunct="1"/>
            <a:r>
              <a:rPr lang="fr-FR" dirty="0" smtClean="0">
                <a:solidFill>
                  <a:srgbClr val="006600"/>
                </a:solidFill>
              </a:rPr>
              <a:t>Confirmation en ligne (PEFC)</a:t>
            </a:r>
          </a:p>
        </p:txBody>
      </p:sp>
      <p:sp>
        <p:nvSpPr>
          <p:cNvPr id="12291" name="Rectangle 4"/>
          <p:cNvSpPr>
            <a:spLocks noGrp="1" noChangeArrowheads="1"/>
          </p:cNvSpPr>
          <p:nvPr>
            <p:ph idx="1"/>
          </p:nvPr>
        </p:nvSpPr>
        <p:spPr>
          <a:xfrm>
            <a:off x="364274" y="2167259"/>
            <a:ext cx="8077361" cy="761471"/>
          </a:xfrm>
        </p:spPr>
        <p:txBody>
          <a:bodyPr>
            <a:normAutofit fontScale="77500" lnSpcReduction="20000"/>
          </a:bodyPr>
          <a:lstStyle/>
          <a:p>
            <a:pPr marL="0" indent="0">
              <a:buNone/>
            </a:pPr>
            <a:r>
              <a:rPr lang="fr-FR" dirty="0" smtClean="0"/>
              <a:t>Le numéro de certification permet la confirmation et le contrôle en ligne grâce à une recherche dans les bases de données PEFC :</a:t>
            </a:r>
          </a:p>
          <a:p>
            <a:pPr eaLnBrk="1" hangingPunct="1">
              <a:lnSpc>
                <a:spcPct val="90000"/>
              </a:lnSpc>
              <a:buFontTx/>
              <a:buNone/>
            </a:pPr>
            <a:endParaRPr lang="en-US"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pPr/>
              <a:t>12</a:t>
            </a:fld>
            <a:endParaRPr lang="zh-TW" altLang="en-US"/>
          </a:p>
        </p:txBody>
      </p:sp>
      <p:sp>
        <p:nvSpPr>
          <p:cNvPr id="10" name="TextBox 1"/>
          <p:cNvSpPr txBox="1"/>
          <p:nvPr/>
        </p:nvSpPr>
        <p:spPr>
          <a:xfrm>
            <a:off x="6650866" y="1575417"/>
            <a:ext cx="5541134" cy="369332"/>
          </a:xfrm>
          <a:prstGeom prst="rect">
            <a:avLst/>
          </a:prstGeom>
          <a:noFill/>
        </p:spPr>
        <p:txBody>
          <a:bodyPr wrap="square" rtlCol="0">
            <a:spAutoFit/>
          </a:bodyPr>
          <a:lstStyle/>
          <a:p>
            <a:pPr>
              <a:lnSpc>
                <a:spcPct val="90000"/>
              </a:lnSpc>
            </a:pPr>
            <a:r>
              <a:rPr lang="en-US" sz="2000" dirty="0">
                <a:solidFill>
                  <a:srgbClr val="006600"/>
                </a:solidFill>
              </a:rPr>
              <a:t>http://pefc.org/find-certified/certified-certificates</a:t>
            </a:r>
            <a:endParaRPr lang="en-US" dirty="0">
              <a:solidFill>
                <a:srgbClr val="006600"/>
              </a:solidFill>
            </a:endParaRPr>
          </a:p>
        </p:txBody>
      </p:sp>
      <p:grpSp>
        <p:nvGrpSpPr>
          <p:cNvPr id="11" name="Gruppieren 10"/>
          <p:cNvGrpSpPr/>
          <p:nvPr/>
        </p:nvGrpSpPr>
        <p:grpSpPr>
          <a:xfrm>
            <a:off x="251050" y="3179929"/>
            <a:ext cx="11464806" cy="3247314"/>
            <a:chOff x="251050" y="3179929"/>
            <a:chExt cx="11464806" cy="3247314"/>
          </a:xfrm>
        </p:grpSpPr>
        <p:pic>
          <p:nvPicPr>
            <p:cNvPr id="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050" y="3179929"/>
              <a:ext cx="6399816" cy="32473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Ellipse 12"/>
            <p:cNvSpPr/>
            <p:nvPr/>
          </p:nvSpPr>
          <p:spPr>
            <a:xfrm>
              <a:off x="1704044" y="5862642"/>
              <a:ext cx="1898965" cy="424945"/>
            </a:xfrm>
            <a:prstGeom prst="ellipse">
              <a:avLst/>
            </a:prstGeom>
            <a:noFill/>
            <a:ln w="38100">
              <a:solidFill>
                <a:srgbClr val="FC920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4"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32959" y="3206798"/>
              <a:ext cx="4582897" cy="29007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Pfeil nach rechts 14"/>
            <p:cNvSpPr/>
            <p:nvPr/>
          </p:nvSpPr>
          <p:spPr>
            <a:xfrm>
              <a:off x="3739487" y="5914699"/>
              <a:ext cx="3739486" cy="385635"/>
            </a:xfrm>
            <a:prstGeom prst="rightArrow">
              <a:avLst/>
            </a:prstGeom>
            <a:solidFill>
              <a:srgbClr val="FC9204"/>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Ellipse 15"/>
            <p:cNvSpPr/>
            <p:nvPr/>
          </p:nvSpPr>
          <p:spPr>
            <a:xfrm>
              <a:off x="1854170" y="5501795"/>
              <a:ext cx="3193576" cy="36764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25041136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64273" y="1220802"/>
            <a:ext cx="8229600" cy="1143000"/>
          </a:xfrm>
        </p:spPr>
        <p:txBody>
          <a:bodyPr/>
          <a:lstStyle/>
          <a:p>
            <a:r>
              <a:rPr lang="fr-FR" dirty="0" smtClean="0">
                <a:solidFill>
                  <a:srgbClr val="006600"/>
                </a:solidFill>
              </a:rPr>
              <a:t>Confirmation en ligne (FSC</a:t>
            </a:r>
            <a:r>
              <a:rPr lang="en-GB" dirty="0" smtClean="0">
                <a:solidFill>
                  <a:srgbClr val="006600"/>
                </a:solidFill>
              </a:rPr>
              <a:t>®)</a:t>
            </a:r>
            <a:endParaRPr lang="fr-FR" dirty="0" smtClean="0">
              <a:solidFill>
                <a:srgbClr val="006600"/>
              </a:solidFill>
            </a:endParaRPr>
          </a:p>
        </p:txBody>
      </p:sp>
      <p:sp>
        <p:nvSpPr>
          <p:cNvPr id="12291" name="Rectangle 4"/>
          <p:cNvSpPr>
            <a:spLocks noGrp="1" noChangeArrowheads="1"/>
          </p:cNvSpPr>
          <p:nvPr>
            <p:ph idx="1"/>
          </p:nvPr>
        </p:nvSpPr>
        <p:spPr>
          <a:xfrm>
            <a:off x="364274" y="2167259"/>
            <a:ext cx="7918336" cy="695211"/>
          </a:xfrm>
        </p:spPr>
        <p:txBody>
          <a:bodyPr>
            <a:normAutofit fontScale="77500" lnSpcReduction="20000"/>
          </a:bodyPr>
          <a:lstStyle/>
          <a:p>
            <a:pPr marL="0" indent="0">
              <a:buNone/>
            </a:pPr>
            <a:r>
              <a:rPr lang="fr-FR" dirty="0" smtClean="0"/>
              <a:t>Le numéro de certification permet la confirmation et le contrôle en ligne grâce à une recherche dans les bases de données </a:t>
            </a:r>
            <a:r>
              <a:rPr lang="fr-FR" dirty="0"/>
              <a:t>FSC</a:t>
            </a:r>
            <a:r>
              <a:rPr lang="fr-FR" dirty="0" smtClean="0"/>
              <a:t>®:</a:t>
            </a:r>
          </a:p>
          <a:p>
            <a:pPr eaLnBrk="1" hangingPunct="1">
              <a:lnSpc>
                <a:spcPct val="90000"/>
              </a:lnSpc>
              <a:buFontTx/>
              <a:buNone/>
            </a:pPr>
            <a:endParaRPr lang="en-US"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pPr/>
              <a:t>13</a:t>
            </a:fld>
            <a:endParaRPr lang="zh-TW" altLang="en-US"/>
          </a:p>
        </p:txBody>
      </p:sp>
      <p:sp>
        <p:nvSpPr>
          <p:cNvPr id="10" name="TextBox 1"/>
          <p:cNvSpPr txBox="1"/>
          <p:nvPr/>
        </p:nvSpPr>
        <p:spPr>
          <a:xfrm>
            <a:off x="9990160" y="1566928"/>
            <a:ext cx="2201839" cy="369332"/>
          </a:xfrm>
          <a:prstGeom prst="rect">
            <a:avLst/>
          </a:prstGeom>
          <a:noFill/>
        </p:spPr>
        <p:txBody>
          <a:bodyPr wrap="square" rtlCol="0">
            <a:spAutoFit/>
          </a:bodyPr>
          <a:lstStyle/>
          <a:p>
            <a:pPr>
              <a:lnSpc>
                <a:spcPct val="90000"/>
              </a:lnSpc>
            </a:pPr>
            <a:r>
              <a:rPr lang="en-US" sz="2000" dirty="0">
                <a:solidFill>
                  <a:srgbClr val="006600"/>
                </a:solidFill>
              </a:rPr>
              <a:t>http://info.fsc.org</a:t>
            </a:r>
            <a:r>
              <a:rPr lang="en-US" sz="2000" dirty="0" smtClean="0">
                <a:solidFill>
                  <a:srgbClr val="006600"/>
                </a:solidFill>
              </a:rPr>
              <a:t>/</a:t>
            </a:r>
            <a:endParaRPr lang="en-US" dirty="0">
              <a:solidFill>
                <a:srgbClr val="006600"/>
              </a:solidFill>
            </a:endParaRPr>
          </a:p>
        </p:txBody>
      </p:sp>
      <p:grpSp>
        <p:nvGrpSpPr>
          <p:cNvPr id="11" name="Gruppieren 10"/>
          <p:cNvGrpSpPr/>
          <p:nvPr/>
        </p:nvGrpSpPr>
        <p:grpSpPr>
          <a:xfrm>
            <a:off x="444513" y="2957640"/>
            <a:ext cx="11352126" cy="3535496"/>
            <a:chOff x="444513" y="2957640"/>
            <a:chExt cx="11352126" cy="3535496"/>
          </a:xfrm>
        </p:grpSpPr>
        <p:pic>
          <p:nvPicPr>
            <p:cNvPr id="1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62730" y="3189086"/>
              <a:ext cx="3933909" cy="30726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513" y="2957640"/>
              <a:ext cx="6504503" cy="35354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Pfeil nach rechts 13"/>
            <p:cNvSpPr/>
            <p:nvPr/>
          </p:nvSpPr>
          <p:spPr>
            <a:xfrm>
              <a:off x="2674961" y="5469467"/>
              <a:ext cx="5052303" cy="385635"/>
            </a:xfrm>
            <a:prstGeom prst="rightArrow">
              <a:avLst/>
            </a:prstGeom>
            <a:solidFill>
              <a:srgbClr val="FC9204"/>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Ellipse 14"/>
            <p:cNvSpPr/>
            <p:nvPr/>
          </p:nvSpPr>
          <p:spPr>
            <a:xfrm>
              <a:off x="627797" y="5300136"/>
              <a:ext cx="1897039" cy="773118"/>
            </a:xfrm>
            <a:prstGeom prst="ellipse">
              <a:avLst/>
            </a:prstGeom>
            <a:noFill/>
            <a:ln w="38100">
              <a:solidFill>
                <a:srgbClr val="FC920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Ellipse 15"/>
            <p:cNvSpPr/>
            <p:nvPr/>
          </p:nvSpPr>
          <p:spPr>
            <a:xfrm>
              <a:off x="1066801" y="4612943"/>
              <a:ext cx="4064000" cy="36849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30720019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 name="Picture 4" descr="RETAIL.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422432" y="4993191"/>
            <a:ext cx="2011502" cy="1672722"/>
          </a:xfrm>
          <a:prstGeom prst="rect">
            <a:avLst/>
          </a:prstGeom>
        </p:spPr>
      </p:pic>
      <p:pic>
        <p:nvPicPr>
          <p:cNvPr id="4" name="Picture 3" descr="MEN AT DESK.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84032" y="5161936"/>
            <a:ext cx="1546412" cy="1696065"/>
          </a:xfrm>
          <a:prstGeom prst="rect">
            <a:avLst/>
          </a:prstGeom>
        </p:spPr>
      </p:pic>
      <p:sp>
        <p:nvSpPr>
          <p:cNvPr id="15362" name="Rectangle 2"/>
          <p:cNvSpPr>
            <a:spLocks noGrp="1" noChangeArrowheads="1"/>
          </p:cNvSpPr>
          <p:nvPr>
            <p:ph type="title"/>
          </p:nvPr>
        </p:nvSpPr>
        <p:spPr/>
        <p:txBody>
          <a:bodyPr/>
          <a:lstStyle/>
          <a:p>
            <a:pPr eaLnBrk="1" hangingPunct="1"/>
            <a:r>
              <a:rPr lang="fr-FR" dirty="0" smtClean="0">
                <a:solidFill>
                  <a:srgbClr val="006600"/>
                </a:solidFill>
              </a:rPr>
              <a:t>Tout va bien maintenant ?</a:t>
            </a:r>
          </a:p>
        </p:txBody>
      </p:sp>
      <p:sp>
        <p:nvSpPr>
          <p:cNvPr id="15363" name="Rectangle 4"/>
          <p:cNvSpPr>
            <a:spLocks noChangeArrowheads="1"/>
          </p:cNvSpPr>
          <p:nvPr/>
        </p:nvSpPr>
        <p:spPr bwMode="auto">
          <a:xfrm>
            <a:off x="1525588" y="2568575"/>
            <a:ext cx="9144000" cy="369332"/>
          </a:xfrm>
          <a:prstGeom prst="rect">
            <a:avLst/>
          </a:prstGeom>
          <a:noFill/>
          <a:ln w="9525">
            <a:noFill/>
            <a:miter lim="800000"/>
            <a:headEnd/>
            <a:tailEnd/>
          </a:ln>
        </p:spPr>
        <p:txBody>
          <a:bodyPr>
            <a:spAutoFit/>
          </a:bodyPr>
          <a:lstStyle/>
          <a:p>
            <a:endParaRPr lang="en-US"/>
          </a:p>
        </p:txBody>
      </p:sp>
      <p:sp>
        <p:nvSpPr>
          <p:cNvPr id="10249" name="AutoShape 9"/>
          <p:cNvSpPr>
            <a:spLocks noChangeArrowheads="1"/>
          </p:cNvSpPr>
          <p:nvPr/>
        </p:nvSpPr>
        <p:spPr bwMode="auto">
          <a:xfrm>
            <a:off x="2429300" y="3501008"/>
            <a:ext cx="2156347" cy="1080120"/>
          </a:xfrm>
          <a:prstGeom prst="wedgeRoundRectCallout">
            <a:avLst>
              <a:gd name="adj1" fmla="val -26384"/>
              <a:gd name="adj2" fmla="val 86977"/>
              <a:gd name="adj3" fmla="val 16667"/>
            </a:avLst>
          </a:prstGeom>
          <a:solidFill>
            <a:schemeClr val="accent5">
              <a:lumMod val="40000"/>
              <a:lumOff val="60000"/>
            </a:schemeClr>
          </a:solidFill>
          <a:ln w="9525">
            <a:noFill/>
            <a:miter lim="800000"/>
            <a:headEnd/>
            <a:tailEnd/>
          </a:ln>
        </p:spPr>
        <p:txBody>
          <a:bodyPr/>
          <a:lstStyle/>
          <a:p>
            <a:r>
              <a:rPr lang="fr-FR" sz="2000" dirty="0" smtClean="0"/>
              <a:t>Je veux acheter du contreplaqué certifié FSC</a:t>
            </a:r>
            <a:endParaRPr lang="en-US" sz="2000" dirty="0"/>
          </a:p>
        </p:txBody>
      </p:sp>
      <p:sp>
        <p:nvSpPr>
          <p:cNvPr id="10250" name="AutoShape 10"/>
          <p:cNvSpPr>
            <a:spLocks noChangeArrowheads="1"/>
          </p:cNvSpPr>
          <p:nvPr/>
        </p:nvSpPr>
        <p:spPr bwMode="auto">
          <a:xfrm>
            <a:off x="4727848" y="3501008"/>
            <a:ext cx="3351627" cy="1630550"/>
          </a:xfrm>
          <a:prstGeom prst="wedgeRoundRectCallout">
            <a:avLst>
              <a:gd name="adj1" fmla="val 26366"/>
              <a:gd name="adj2" fmla="val 74440"/>
              <a:gd name="adj3" fmla="val 16667"/>
            </a:avLst>
          </a:prstGeom>
          <a:solidFill>
            <a:schemeClr val="tx2">
              <a:lumMod val="20000"/>
              <a:lumOff val="80000"/>
            </a:schemeClr>
          </a:solidFill>
          <a:ln w="9525">
            <a:noFill/>
            <a:miter lim="800000"/>
            <a:headEnd/>
            <a:tailEnd/>
          </a:ln>
        </p:spPr>
        <p:txBody>
          <a:bodyPr/>
          <a:lstStyle/>
          <a:p>
            <a:pPr algn="ctr"/>
            <a:r>
              <a:rPr lang="fr-FR" sz="2000" dirty="0" smtClean="0"/>
              <a:t>Pas de problème. Notre </a:t>
            </a:r>
            <a:r>
              <a:rPr lang="fr-FR" sz="2000" dirty="0" err="1" smtClean="0"/>
              <a:t>CdC</a:t>
            </a:r>
            <a:r>
              <a:rPr lang="fr-FR" sz="2000" dirty="0" smtClean="0"/>
              <a:t> est certifiée FSC. Ce certificat prouve que nous POUVONS vendre du contreplaqué certifié FSC.</a:t>
            </a:r>
            <a:endParaRPr lang="fr-FR" sz="2000" dirty="0"/>
          </a:p>
        </p:txBody>
      </p:sp>
      <p:pic>
        <p:nvPicPr>
          <p:cNvPr id="10246"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l="17506" t="14673" r="19182" b="21645"/>
          <a:stretch>
            <a:fillRect/>
          </a:stretch>
        </p:blipFill>
        <p:spPr bwMode="auto">
          <a:xfrm>
            <a:off x="8272463" y="3503614"/>
            <a:ext cx="2000250" cy="2949575"/>
          </a:xfrm>
          <a:prstGeom prst="rect">
            <a:avLst/>
          </a:prstGeom>
          <a:noFill/>
          <a:ln w="9525">
            <a:noFill/>
            <a:miter lim="800000"/>
            <a:headEnd/>
            <a:tailEnd/>
          </a:ln>
        </p:spPr>
      </p:pic>
      <p:sp>
        <p:nvSpPr>
          <p:cNvPr id="10252" name="Text Box 12"/>
          <p:cNvSpPr txBox="1">
            <a:spLocks noChangeArrowheads="1"/>
          </p:cNvSpPr>
          <p:nvPr/>
        </p:nvSpPr>
        <p:spPr bwMode="auto">
          <a:xfrm>
            <a:off x="2567608" y="2450571"/>
            <a:ext cx="7416824" cy="646331"/>
          </a:xfrm>
          <a:prstGeom prst="rect">
            <a:avLst/>
          </a:prstGeom>
          <a:solidFill>
            <a:schemeClr val="accent6">
              <a:lumMod val="40000"/>
              <a:lumOff val="60000"/>
            </a:schemeClr>
          </a:solidFill>
          <a:ln w="9525">
            <a:noFill/>
            <a:miter lim="800000"/>
            <a:headEnd/>
            <a:tailEnd/>
          </a:ln>
        </p:spPr>
        <p:txBody>
          <a:bodyPr wrap="square">
            <a:spAutoFit/>
          </a:bodyPr>
          <a:lstStyle/>
          <a:p>
            <a:pPr algn="ctr">
              <a:spcBef>
                <a:spcPct val="50000"/>
              </a:spcBef>
            </a:pPr>
            <a:r>
              <a:rPr lang="fr-FR" dirty="0" smtClean="0">
                <a:solidFill>
                  <a:srgbClr val="7E242B"/>
                </a:solidFill>
              </a:rPr>
              <a:t>Est-ce que le fait d’acheter à un fournisseur dont la </a:t>
            </a:r>
            <a:r>
              <a:rPr lang="fr-FR" dirty="0" err="1" smtClean="0">
                <a:solidFill>
                  <a:srgbClr val="7E242B"/>
                </a:solidFill>
              </a:rPr>
              <a:t>CdC</a:t>
            </a:r>
            <a:r>
              <a:rPr lang="fr-FR" dirty="0" smtClean="0">
                <a:solidFill>
                  <a:srgbClr val="7E242B"/>
                </a:solidFill>
              </a:rPr>
              <a:t> est certifiée garantit que tous les produits que je reçois sont certifiés ?</a:t>
            </a:r>
            <a:endParaRPr lang="fr-FR" dirty="0">
              <a:solidFill>
                <a:srgbClr val="7E242B"/>
              </a:solidFill>
            </a:endParaRPr>
          </a:p>
        </p:txBody>
      </p:sp>
      <p:sp>
        <p:nvSpPr>
          <p:cNvPr id="10251" name="AutoShape 11"/>
          <p:cNvSpPr>
            <a:spLocks noChangeArrowheads="1"/>
          </p:cNvSpPr>
          <p:nvPr/>
        </p:nvSpPr>
        <p:spPr bwMode="auto">
          <a:xfrm>
            <a:off x="4079777" y="5229201"/>
            <a:ext cx="1275035" cy="576833"/>
          </a:xfrm>
          <a:prstGeom prst="wedgeRoundRectCallout">
            <a:avLst>
              <a:gd name="adj1" fmla="val -124362"/>
              <a:gd name="adj2" fmla="val -54522"/>
              <a:gd name="adj3" fmla="val 16667"/>
            </a:avLst>
          </a:prstGeom>
          <a:solidFill>
            <a:schemeClr val="accent5">
              <a:lumMod val="40000"/>
              <a:lumOff val="60000"/>
            </a:schemeClr>
          </a:solidFill>
          <a:ln w="9525">
            <a:noFill/>
            <a:miter lim="800000"/>
            <a:headEnd/>
            <a:tailEnd/>
          </a:ln>
        </p:spPr>
        <p:txBody>
          <a:bodyPr/>
          <a:lstStyle/>
          <a:p>
            <a:pPr algn="ctr"/>
            <a:r>
              <a:rPr lang="fr-FR" dirty="0" smtClean="0"/>
              <a:t>Très bien</a:t>
            </a:r>
            <a:r>
              <a:rPr lang="en-GB" dirty="0" smtClean="0"/>
              <a:t>! </a:t>
            </a:r>
            <a:endParaRPr lang="en-US" dirty="0"/>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pPr/>
              <a:t>14</a:t>
            </a:fld>
            <a:endParaRPr lang="zh-TW" altLang="en-US"/>
          </a:p>
        </p:txBody>
      </p:sp>
    </p:spTree>
    <p:extLst>
      <p:ext uri="{BB962C8B-B14F-4D97-AF65-F5344CB8AC3E}">
        <p14:creationId xmlns:p14="http://schemas.microsoft.com/office/powerpoint/2010/main" val="24175924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49"/>
                                        </p:tgtEl>
                                        <p:attrNameLst>
                                          <p:attrName>style.visibility</p:attrName>
                                        </p:attrNameLst>
                                      </p:cBhvr>
                                      <p:to>
                                        <p:strVal val="visible"/>
                                      </p:to>
                                    </p:set>
                                    <p:animEffect transition="in" filter="fade">
                                      <p:cBhvr>
                                        <p:cTn id="7" dur="500"/>
                                        <p:tgtEl>
                                          <p:spTgt spid="10249"/>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250"/>
                                        </p:tgtEl>
                                        <p:attrNameLst>
                                          <p:attrName>style.visibility</p:attrName>
                                        </p:attrNameLst>
                                      </p:cBhvr>
                                      <p:to>
                                        <p:strVal val="visible"/>
                                      </p:to>
                                    </p:set>
                                    <p:animEffect transition="in" filter="fade">
                                      <p:cBhvr>
                                        <p:cTn id="15" dur="500"/>
                                        <p:tgtEl>
                                          <p:spTgt spid="10250"/>
                                        </p:tgtEl>
                                      </p:cBhvr>
                                    </p:animEffect>
                                  </p:childTnLst>
                                </p:cTn>
                              </p:par>
                              <p:par>
                                <p:cTn id="16" presetID="10"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0246"/>
                                        </p:tgtEl>
                                        <p:attrNameLst>
                                          <p:attrName>style.visibility</p:attrName>
                                        </p:attrNameLst>
                                      </p:cBhvr>
                                      <p:to>
                                        <p:strVal val="visible"/>
                                      </p:to>
                                    </p:set>
                                    <p:animEffect transition="in" filter="fade">
                                      <p:cBhvr>
                                        <p:cTn id="23" dur="500"/>
                                        <p:tgtEl>
                                          <p:spTgt spid="1024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0251"/>
                                        </p:tgtEl>
                                        <p:attrNameLst>
                                          <p:attrName>style.visibility</p:attrName>
                                        </p:attrNameLst>
                                      </p:cBhvr>
                                      <p:to>
                                        <p:strVal val="visible"/>
                                      </p:to>
                                    </p:set>
                                    <p:animEffect transition="in" filter="fade">
                                      <p:cBhvr>
                                        <p:cTn id="28" dur="500"/>
                                        <p:tgtEl>
                                          <p:spTgt spid="1025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0252"/>
                                        </p:tgtEl>
                                        <p:attrNameLst>
                                          <p:attrName>style.visibility</p:attrName>
                                        </p:attrNameLst>
                                      </p:cBhvr>
                                      <p:to>
                                        <p:strVal val="visible"/>
                                      </p:to>
                                    </p:set>
                                    <p:animEffect transition="in" filter="fade">
                                      <p:cBhvr>
                                        <p:cTn id="33" dur="500"/>
                                        <p:tgtEl>
                                          <p:spTgt spid="10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9" grpId="0" animBg="1"/>
      <p:bldP spid="10250" grpId="0" animBg="1"/>
      <p:bldP spid="10252" grpId="0" animBg="1"/>
      <p:bldP spid="1025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5" descr="Purchase order"/>
          <p:cNvPicPr>
            <a:picLocks noChangeAspect="1" noChangeArrowheads="1"/>
          </p:cNvPicPr>
          <p:nvPr/>
        </p:nvPicPr>
        <p:blipFill>
          <a:blip r:embed="rId3" cstate="print"/>
          <a:srcRect/>
          <a:stretch>
            <a:fillRect/>
          </a:stretch>
        </p:blipFill>
        <p:spPr bwMode="auto">
          <a:xfrm>
            <a:off x="5573739" y="379413"/>
            <a:ext cx="4929187" cy="6286500"/>
          </a:xfrm>
          <a:prstGeom prst="rect">
            <a:avLst/>
          </a:prstGeom>
          <a:noFill/>
          <a:ln w="9525">
            <a:solidFill>
              <a:schemeClr val="tx1"/>
            </a:solidFill>
            <a:miter lim="800000"/>
            <a:headEnd/>
            <a:tailEnd/>
          </a:ln>
        </p:spPr>
      </p:pic>
      <p:sp>
        <p:nvSpPr>
          <p:cNvPr id="16387" name="Text Box 6"/>
          <p:cNvSpPr txBox="1">
            <a:spLocks noChangeArrowheads="1"/>
          </p:cNvSpPr>
          <p:nvPr/>
        </p:nvSpPr>
        <p:spPr bwMode="auto">
          <a:xfrm>
            <a:off x="1692322" y="2643188"/>
            <a:ext cx="3683599" cy="3108543"/>
          </a:xfrm>
          <a:prstGeom prst="rect">
            <a:avLst/>
          </a:prstGeom>
          <a:noFill/>
          <a:ln w="9525">
            <a:noFill/>
            <a:miter lim="800000"/>
            <a:headEnd/>
            <a:tailEnd/>
          </a:ln>
        </p:spPr>
        <p:txBody>
          <a:bodyPr wrap="square">
            <a:spAutoFit/>
          </a:bodyPr>
          <a:lstStyle/>
          <a:p>
            <a:pPr algn="r" eaLnBrk="0" hangingPunct="0">
              <a:spcBef>
                <a:spcPct val="50000"/>
              </a:spcBef>
            </a:pPr>
            <a:r>
              <a:rPr lang="fr-FR" sz="2800" dirty="0" smtClean="0">
                <a:solidFill>
                  <a:srgbClr val="006600"/>
                </a:solidFill>
              </a:rPr>
              <a:t>N’oubliez pas qu’il faut commencer par spécifier des produits certifiés FSC/PEFC dans vos bons de commandes et vos contrats</a:t>
            </a:r>
            <a:endParaRPr lang="fr-FR" sz="2800" dirty="0">
              <a:solidFill>
                <a:srgbClr val="006600"/>
              </a:solidFill>
            </a:endParaRPr>
          </a:p>
        </p:txBody>
      </p:sp>
      <p:sp>
        <p:nvSpPr>
          <p:cNvPr id="5" name="Rectangle 4"/>
          <p:cNvSpPr/>
          <p:nvPr/>
        </p:nvSpPr>
        <p:spPr>
          <a:xfrm>
            <a:off x="6810376" y="4286251"/>
            <a:ext cx="1928813" cy="7143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GB">
              <a:solidFill>
                <a:srgbClr val="FFFFFF"/>
              </a:solidFill>
            </a:endParaRPr>
          </a:p>
        </p:txBody>
      </p:sp>
      <p:sp>
        <p:nvSpPr>
          <p:cNvPr id="9" name="Oval 8"/>
          <p:cNvSpPr/>
          <p:nvPr/>
        </p:nvSpPr>
        <p:spPr>
          <a:xfrm>
            <a:off x="7104112" y="2852937"/>
            <a:ext cx="2214562" cy="2160240"/>
          </a:xfrm>
          <a:prstGeom prst="ellipse">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GB">
              <a:solidFill>
                <a:srgbClr val="FFFFFF"/>
              </a:solidFill>
            </a:endParaRPr>
          </a:p>
        </p:txBody>
      </p:sp>
      <p:pic>
        <p:nvPicPr>
          <p:cNvPr id="4" name="Picture 3" descr="magnify-glass.gif"/>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64159" y="2206625"/>
            <a:ext cx="4679906" cy="4679906"/>
          </a:xfrm>
          <a:prstGeom prst="rect">
            <a:avLst/>
          </a:prstGeom>
        </p:spPr>
      </p:pic>
      <p:sp>
        <p:nvSpPr>
          <p:cNvPr id="8" name="TextBox 7"/>
          <p:cNvSpPr txBox="1">
            <a:spLocks noChangeArrowheads="1"/>
          </p:cNvSpPr>
          <p:nvPr/>
        </p:nvSpPr>
        <p:spPr bwMode="auto">
          <a:xfrm>
            <a:off x="7090456" y="3408243"/>
            <a:ext cx="2244612" cy="1200329"/>
          </a:xfrm>
          <a:prstGeom prst="rect">
            <a:avLst/>
          </a:prstGeom>
          <a:solidFill>
            <a:srgbClr val="FFFFFF">
              <a:alpha val="34901"/>
            </a:srgbClr>
          </a:solidFill>
          <a:ln w="9525">
            <a:noFill/>
            <a:miter lim="800000"/>
            <a:headEnd/>
            <a:tailEnd/>
          </a:ln>
        </p:spPr>
        <p:txBody>
          <a:bodyPr wrap="square">
            <a:spAutoFit/>
          </a:bodyPr>
          <a:lstStyle/>
          <a:p>
            <a:pPr algn="ctr"/>
            <a:r>
              <a:rPr lang="fr-FR" sz="2400" dirty="0" smtClean="0"/>
              <a:t>Tout doit être certifié FSC / PEFC</a:t>
            </a: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15</a:t>
            </a:fld>
            <a:endParaRPr lang="zh-TW" altLang="en-US"/>
          </a:p>
        </p:txBody>
      </p:sp>
    </p:spTree>
    <p:extLst>
      <p:ext uri="{BB962C8B-B14F-4D97-AF65-F5344CB8AC3E}">
        <p14:creationId xmlns:p14="http://schemas.microsoft.com/office/powerpoint/2010/main" val="42157044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fr-FR" dirty="0" smtClean="0">
                <a:solidFill>
                  <a:srgbClr val="006600"/>
                </a:solidFill>
              </a:rPr>
              <a:t>Facture/Bon de livraison </a:t>
            </a:r>
          </a:p>
        </p:txBody>
      </p:sp>
      <p:pic>
        <p:nvPicPr>
          <p:cNvPr id="17411" name="Picture 3"/>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tretch>
            <a:fillRect/>
          </a:stretch>
        </p:blipFill>
        <p:spPr>
          <a:xfrm>
            <a:off x="2528666" y="2149474"/>
            <a:ext cx="3831811" cy="4525963"/>
          </a:xfrm>
          <a:noFill/>
          <a:ln>
            <a:solidFill>
              <a:schemeClr val="tx1"/>
            </a:solidFill>
          </a:ln>
        </p:spPr>
      </p:pic>
      <p:sp>
        <p:nvSpPr>
          <p:cNvPr id="7" name="TextBox 6"/>
          <p:cNvSpPr txBox="1"/>
          <p:nvPr/>
        </p:nvSpPr>
        <p:spPr>
          <a:xfrm>
            <a:off x="153660" y="3044712"/>
            <a:ext cx="2161629" cy="3108543"/>
          </a:xfrm>
          <a:prstGeom prst="rect">
            <a:avLst/>
          </a:prstGeom>
          <a:noFill/>
        </p:spPr>
        <p:txBody>
          <a:bodyPr wrap="square" rtlCol="0">
            <a:spAutoFit/>
          </a:bodyPr>
          <a:lstStyle/>
          <a:p>
            <a:pPr algn="r"/>
            <a:r>
              <a:rPr lang="fr-FR" sz="2800" dirty="0" smtClean="0">
                <a:solidFill>
                  <a:srgbClr val="006600"/>
                </a:solidFill>
              </a:rPr>
              <a:t>La facture/  le bon de livraison doivent spécifier un produit certifié</a:t>
            </a:r>
            <a:endParaRPr lang="fr-FR" sz="2800" dirty="0">
              <a:solidFill>
                <a:srgbClr val="006600"/>
              </a:solidFill>
            </a:endParaRPr>
          </a:p>
        </p:txBody>
      </p:sp>
      <p:sp>
        <p:nvSpPr>
          <p:cNvPr id="6" name="Text Box 11"/>
          <p:cNvSpPr txBox="1">
            <a:spLocks noChangeArrowheads="1"/>
          </p:cNvSpPr>
          <p:nvPr/>
        </p:nvSpPr>
        <p:spPr bwMode="auto">
          <a:xfrm>
            <a:off x="7401736" y="3999292"/>
            <a:ext cx="4392488" cy="1815882"/>
          </a:xfrm>
          <a:prstGeom prst="rect">
            <a:avLst/>
          </a:prstGeom>
          <a:solidFill>
            <a:schemeClr val="bg1"/>
          </a:solidFill>
          <a:ln w="28575">
            <a:solidFill>
              <a:srgbClr val="006600"/>
            </a:solidFill>
            <a:miter lim="800000"/>
            <a:headEnd/>
            <a:tailEnd/>
          </a:ln>
        </p:spPr>
        <p:txBody>
          <a:bodyPr wrap="square">
            <a:spAutoFit/>
          </a:bodyPr>
          <a:lstStyle/>
          <a:p>
            <a:pPr>
              <a:spcBef>
                <a:spcPct val="50000"/>
              </a:spcBef>
            </a:pPr>
            <a:r>
              <a:rPr lang="fr-FR" sz="2800" dirty="0" smtClean="0">
                <a:solidFill>
                  <a:srgbClr val="006600"/>
                </a:solidFill>
              </a:rPr>
              <a:t>Tous les produits ci-dessus ont été fabriqués avec du bois certifié FSC, certification TT-COC-1234</a:t>
            </a:r>
            <a:endParaRPr lang="fr-FR" sz="2800" dirty="0">
              <a:solidFill>
                <a:srgbClr val="006600"/>
              </a:solidFill>
            </a:endParaRPr>
          </a:p>
        </p:txBody>
      </p:sp>
      <p:sp>
        <p:nvSpPr>
          <p:cNvPr id="8" name="Line 9"/>
          <p:cNvSpPr>
            <a:spLocks noChangeShapeType="1"/>
          </p:cNvSpPr>
          <p:nvPr/>
        </p:nvSpPr>
        <p:spPr bwMode="auto">
          <a:xfrm flipH="1">
            <a:off x="3328416" y="5120640"/>
            <a:ext cx="3849993" cy="694534"/>
          </a:xfrm>
          <a:prstGeom prst="line">
            <a:avLst/>
          </a:prstGeom>
          <a:noFill/>
          <a:ln w="9525">
            <a:solidFill>
              <a:srgbClr val="000000"/>
            </a:solidFill>
            <a:round/>
            <a:headEnd/>
            <a:tailEnd type="triangle" w="med" len="med"/>
          </a:ln>
        </p:spPr>
        <p:txBody>
          <a:bodyPr/>
          <a:lstStyle/>
          <a:p>
            <a:endParaRPr lang="en-GB"/>
          </a:p>
        </p:txBody>
      </p:sp>
      <p:sp>
        <p:nvSpPr>
          <p:cNvPr id="2" name="Slide Number Placeholder 1"/>
          <p:cNvSpPr>
            <a:spLocks noGrp="1"/>
          </p:cNvSpPr>
          <p:nvPr>
            <p:ph type="sldNum" sz="quarter" idx="12"/>
          </p:nvPr>
        </p:nvSpPr>
        <p:spPr>
          <a:xfrm>
            <a:off x="9051024" y="6492875"/>
            <a:ext cx="2743200" cy="365125"/>
          </a:xfrm>
        </p:spPr>
        <p:txBody>
          <a:bodyPr/>
          <a:lstStyle/>
          <a:p>
            <a:fld id="{A4CE05BE-1510-4BF9-B87A-E3BAF5EBDA19}" type="slidenum">
              <a:rPr lang="zh-TW" altLang="en-US" smtClean="0"/>
              <a:pPr/>
              <a:t>16</a:t>
            </a:fld>
            <a:endParaRPr lang="zh-TW" altLang="en-US"/>
          </a:p>
        </p:txBody>
      </p:sp>
    </p:spTree>
    <p:extLst>
      <p:ext uri="{BB962C8B-B14F-4D97-AF65-F5344CB8AC3E}">
        <p14:creationId xmlns:p14="http://schemas.microsoft.com/office/powerpoint/2010/main" val="2597516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bwMode="auto">
          <a:xfrm>
            <a:off x="0" y="-119743"/>
            <a:ext cx="12192000" cy="6977743"/>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pic>
        <p:nvPicPr>
          <p:cNvPr id="1843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96687" y="2060575"/>
            <a:ext cx="3173413" cy="4648200"/>
          </a:xfrm>
          <a:prstGeom prst="rect">
            <a:avLst/>
          </a:prstGeom>
          <a:noFill/>
          <a:ln w="9525">
            <a:solidFill>
              <a:schemeClr val="tx1"/>
            </a:solidFill>
            <a:miter lim="800000"/>
            <a:headEnd/>
            <a:tailEnd/>
          </a:ln>
        </p:spPr>
      </p:pic>
      <p:pic>
        <p:nvPicPr>
          <p:cNvPr id="18435" name="Picture 3"/>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t="48796" b="28726"/>
          <a:stretch/>
        </p:blipFill>
        <p:spPr bwMode="auto">
          <a:xfrm>
            <a:off x="1955801" y="846667"/>
            <a:ext cx="8532813" cy="2809321"/>
          </a:xfrm>
          <a:prstGeom prst="rect">
            <a:avLst/>
          </a:prstGeom>
          <a:noFill/>
          <a:ln w="9525">
            <a:solidFill>
              <a:srgbClr val="000000"/>
            </a:solidFill>
            <a:miter lim="800000"/>
            <a:headEnd/>
            <a:tailEnd/>
          </a:ln>
        </p:spPr>
      </p:pic>
      <p:sp>
        <p:nvSpPr>
          <p:cNvPr id="18437" name="Text Box 8"/>
          <p:cNvSpPr txBox="1">
            <a:spLocks noChangeArrowheads="1"/>
          </p:cNvSpPr>
          <p:nvPr/>
        </p:nvSpPr>
        <p:spPr bwMode="auto">
          <a:xfrm>
            <a:off x="4508817" y="4580034"/>
            <a:ext cx="6504926" cy="2246769"/>
          </a:xfrm>
          <a:prstGeom prst="rect">
            <a:avLst/>
          </a:prstGeom>
          <a:solidFill>
            <a:schemeClr val="bg1"/>
          </a:solidFill>
          <a:ln w="9525">
            <a:noFill/>
            <a:miter lim="800000"/>
            <a:headEnd/>
            <a:tailEnd/>
          </a:ln>
        </p:spPr>
        <p:txBody>
          <a:bodyPr wrap="square">
            <a:spAutoFit/>
          </a:bodyPr>
          <a:lstStyle/>
          <a:p>
            <a:r>
              <a:rPr lang="fr-FR" sz="2800" dirty="0" smtClean="0">
                <a:solidFill>
                  <a:srgbClr val="006600"/>
                </a:solidFill>
              </a:rPr>
              <a:t>Les produits certifiés (chaîne de contrôle certifiée) sont identifiés dans la description des produits. C’est votre preuve de réception de produits certifiés. </a:t>
            </a:r>
          </a:p>
          <a:p>
            <a:endParaRPr lang="en-US" sz="2800" dirty="0">
              <a:solidFill>
                <a:srgbClr val="006600"/>
              </a:solidFill>
            </a:endParaRPr>
          </a:p>
        </p:txBody>
      </p:sp>
      <p:sp>
        <p:nvSpPr>
          <p:cNvPr id="18438" name="Line 9"/>
          <p:cNvSpPr>
            <a:spLocks noChangeShapeType="1"/>
          </p:cNvSpPr>
          <p:nvPr/>
        </p:nvSpPr>
        <p:spPr bwMode="auto">
          <a:xfrm flipH="1" flipV="1">
            <a:off x="5023840" y="1669184"/>
            <a:ext cx="1883282" cy="952122"/>
          </a:xfrm>
          <a:prstGeom prst="line">
            <a:avLst/>
          </a:prstGeom>
          <a:noFill/>
          <a:ln w="9525">
            <a:solidFill>
              <a:srgbClr val="000000"/>
            </a:solidFill>
            <a:round/>
            <a:headEnd/>
            <a:tailEnd type="triangle" w="med" len="med"/>
          </a:ln>
        </p:spPr>
        <p:txBody>
          <a:bodyPr/>
          <a:lstStyle/>
          <a:p>
            <a:endParaRPr lang="en-GB"/>
          </a:p>
        </p:txBody>
      </p:sp>
      <p:sp>
        <p:nvSpPr>
          <p:cNvPr id="18439" name="Text Box 11"/>
          <p:cNvSpPr txBox="1">
            <a:spLocks noChangeArrowheads="1"/>
          </p:cNvSpPr>
          <p:nvPr/>
        </p:nvSpPr>
        <p:spPr bwMode="auto">
          <a:xfrm>
            <a:off x="4800600" y="1125538"/>
            <a:ext cx="1582738" cy="646112"/>
          </a:xfrm>
          <a:prstGeom prst="rect">
            <a:avLst/>
          </a:prstGeom>
          <a:solidFill>
            <a:schemeClr val="bg1"/>
          </a:solidFill>
          <a:ln w="9525">
            <a:noFill/>
            <a:miter lim="800000"/>
            <a:headEnd/>
            <a:tailEnd/>
          </a:ln>
        </p:spPr>
        <p:txBody>
          <a:bodyPr>
            <a:spAutoFit/>
          </a:bodyPr>
          <a:lstStyle/>
          <a:p>
            <a:pPr>
              <a:spcBef>
                <a:spcPct val="50000"/>
              </a:spcBef>
            </a:pPr>
            <a:r>
              <a:rPr lang="fr-FR" sz="1200" dirty="0" smtClean="0">
                <a:solidFill>
                  <a:srgbClr val="000000"/>
                </a:solidFill>
                <a:latin typeface="Lucida Sans" pitchFamily="34" charset="0"/>
              </a:rPr>
              <a:t>PEFC </a:t>
            </a:r>
            <a:r>
              <a:rPr lang="fr-FR" sz="1200" dirty="0" err="1" smtClean="0">
                <a:solidFill>
                  <a:srgbClr val="000000"/>
                </a:solidFill>
                <a:latin typeface="Lucida Sans" pitchFamily="34" charset="0"/>
              </a:rPr>
              <a:t>Certified</a:t>
            </a:r>
            <a:r>
              <a:rPr lang="fr-FR" sz="1200" dirty="0" smtClean="0">
                <a:solidFill>
                  <a:srgbClr val="000000"/>
                </a:solidFill>
                <a:latin typeface="Lucida Sans" pitchFamily="34" charset="0"/>
              </a:rPr>
              <a:t> </a:t>
            </a:r>
            <a:r>
              <a:rPr lang="fr-FR" sz="1200" dirty="0" err="1" smtClean="0">
                <a:solidFill>
                  <a:srgbClr val="000000"/>
                </a:solidFill>
                <a:latin typeface="Lucida Sans" pitchFamily="34" charset="0"/>
              </a:rPr>
              <a:t>Melamine</a:t>
            </a:r>
            <a:r>
              <a:rPr lang="fr-FR" sz="1200" dirty="0" smtClean="0">
                <a:solidFill>
                  <a:srgbClr val="000000"/>
                </a:solidFill>
                <a:latin typeface="Lucida Sans" pitchFamily="34" charset="0"/>
              </a:rPr>
              <a:t> </a:t>
            </a:r>
            <a:r>
              <a:rPr lang="fr-FR" sz="1200" dirty="0" err="1" smtClean="0">
                <a:solidFill>
                  <a:srgbClr val="000000"/>
                </a:solidFill>
                <a:latin typeface="Lucida Sans" pitchFamily="34" charset="0"/>
              </a:rPr>
              <a:t>faced</a:t>
            </a:r>
            <a:r>
              <a:rPr lang="fr-FR" sz="1200" dirty="0" smtClean="0">
                <a:solidFill>
                  <a:srgbClr val="000000"/>
                </a:solidFill>
                <a:latin typeface="Lucida Sans" pitchFamily="34" charset="0"/>
              </a:rPr>
              <a:t> office desk ‘</a:t>
            </a:r>
            <a:r>
              <a:rPr lang="fr-FR" sz="1200" dirty="0" err="1" smtClean="0">
                <a:solidFill>
                  <a:srgbClr val="000000"/>
                </a:solidFill>
                <a:latin typeface="Lucida Sans" pitchFamily="34" charset="0"/>
              </a:rPr>
              <a:t>Exec</a:t>
            </a:r>
            <a:r>
              <a:rPr lang="fr-FR" sz="1200" dirty="0" smtClean="0">
                <a:solidFill>
                  <a:srgbClr val="000000"/>
                </a:solidFill>
                <a:latin typeface="Lucida Sans" pitchFamily="34" charset="0"/>
              </a:rPr>
              <a:t>’</a:t>
            </a:r>
            <a:endParaRPr lang="fr-FR" sz="1200" dirty="0">
              <a:solidFill>
                <a:srgbClr val="000000"/>
              </a:solidFill>
              <a:latin typeface="Lucida Sans" pitchFamily="34" charset="0"/>
            </a:endParaRPr>
          </a:p>
        </p:txBody>
      </p:sp>
      <p:pic>
        <p:nvPicPr>
          <p:cNvPr id="18440" name="Picture 13"/>
          <p:cNvPicPr>
            <a:picLocks noChangeAspect="1" noChangeArrowheads="1"/>
          </p:cNvPicPr>
          <p:nvPr/>
        </p:nvPicPr>
        <p:blipFill>
          <a:blip r:embed="rId3" cstate="email">
            <a:extLst>
              <a:ext uri="{28A0092B-C50C-407E-A947-70E740481C1C}">
                <a14:useLocalDpi xmlns:a14="http://schemas.microsoft.com/office/drawing/2010/main"/>
              </a:ext>
            </a:extLst>
          </a:blip>
          <a:srcRect t="41818" b="54739"/>
          <a:stretch>
            <a:fillRect/>
          </a:stretch>
        </p:blipFill>
        <p:spPr bwMode="auto">
          <a:xfrm>
            <a:off x="1948751" y="188640"/>
            <a:ext cx="8532813" cy="430212"/>
          </a:xfrm>
          <a:prstGeom prst="rect">
            <a:avLst/>
          </a:prstGeom>
          <a:solidFill>
            <a:srgbClr val="FFFFFF"/>
          </a:solidFill>
          <a:ln w="9525">
            <a:solidFill>
              <a:srgbClr val="000000"/>
            </a:solidFill>
            <a:miter lim="800000"/>
            <a:headEnd/>
            <a:tailEnd/>
          </a:ln>
        </p:spPr>
      </p:pic>
      <p:sp>
        <p:nvSpPr>
          <p:cNvPr id="18441" name="Text Box 14"/>
          <p:cNvSpPr txBox="1">
            <a:spLocks noChangeArrowheads="1"/>
          </p:cNvSpPr>
          <p:nvPr/>
        </p:nvSpPr>
        <p:spPr bwMode="auto">
          <a:xfrm>
            <a:off x="2135560" y="1027906"/>
            <a:ext cx="1511300" cy="274638"/>
          </a:xfrm>
          <a:prstGeom prst="rect">
            <a:avLst/>
          </a:prstGeom>
          <a:solidFill>
            <a:schemeClr val="bg1"/>
          </a:solidFill>
          <a:ln w="9525">
            <a:noFill/>
            <a:miter lim="800000"/>
            <a:headEnd/>
            <a:tailEnd/>
          </a:ln>
        </p:spPr>
        <p:txBody>
          <a:bodyPr>
            <a:spAutoFit/>
          </a:bodyPr>
          <a:lstStyle/>
          <a:p>
            <a:pPr>
              <a:spcBef>
                <a:spcPct val="50000"/>
              </a:spcBef>
            </a:pPr>
            <a:r>
              <a:rPr lang="en-GB" sz="1200" dirty="0">
                <a:solidFill>
                  <a:srgbClr val="000000"/>
                </a:solidFill>
                <a:latin typeface="Lucida Sans" pitchFamily="34" charset="0"/>
              </a:rPr>
              <a:t>1	12</a:t>
            </a:r>
            <a:endParaRPr lang="en-US" sz="1200" dirty="0">
              <a:solidFill>
                <a:srgbClr val="000000"/>
              </a:solidFill>
              <a:latin typeface="Lucida Sans" pitchFamily="34" charset="0"/>
            </a:endParaRPr>
          </a:p>
        </p:txBody>
      </p:sp>
      <p:sp>
        <p:nvSpPr>
          <p:cNvPr id="18442" name="Text Box 15"/>
          <p:cNvSpPr txBox="1">
            <a:spLocks noChangeArrowheads="1"/>
          </p:cNvSpPr>
          <p:nvPr/>
        </p:nvSpPr>
        <p:spPr bwMode="auto">
          <a:xfrm>
            <a:off x="3863975" y="1196975"/>
            <a:ext cx="719138" cy="274638"/>
          </a:xfrm>
          <a:prstGeom prst="rect">
            <a:avLst/>
          </a:prstGeom>
          <a:solidFill>
            <a:schemeClr val="bg1"/>
          </a:solidFill>
          <a:ln w="9525">
            <a:noFill/>
            <a:miter lim="800000"/>
            <a:headEnd/>
            <a:tailEnd/>
          </a:ln>
        </p:spPr>
        <p:txBody>
          <a:bodyPr>
            <a:spAutoFit/>
          </a:bodyPr>
          <a:lstStyle/>
          <a:p>
            <a:pPr>
              <a:spcBef>
                <a:spcPct val="50000"/>
              </a:spcBef>
            </a:pPr>
            <a:endParaRPr lang="en-GB" sz="1200">
              <a:solidFill>
                <a:schemeClr val="bg1"/>
              </a:solidFill>
              <a:latin typeface="Lucida Sans" pitchFamily="34" charset="0"/>
            </a:endParaRPr>
          </a:p>
        </p:txBody>
      </p:sp>
      <p:sp>
        <p:nvSpPr>
          <p:cNvPr id="18" name="Text Box 11"/>
          <p:cNvSpPr txBox="1">
            <a:spLocks noChangeArrowheads="1"/>
          </p:cNvSpPr>
          <p:nvPr/>
        </p:nvSpPr>
        <p:spPr bwMode="auto">
          <a:xfrm>
            <a:off x="6567746" y="2809481"/>
            <a:ext cx="3131840" cy="1384995"/>
          </a:xfrm>
          <a:prstGeom prst="rect">
            <a:avLst/>
          </a:prstGeom>
          <a:solidFill>
            <a:schemeClr val="bg1"/>
          </a:solidFill>
          <a:ln w="28575">
            <a:solidFill>
              <a:srgbClr val="006600"/>
            </a:solidFill>
            <a:miter lim="800000"/>
            <a:headEnd/>
            <a:tailEnd/>
          </a:ln>
        </p:spPr>
        <p:txBody>
          <a:bodyPr wrap="square">
            <a:spAutoFit/>
          </a:bodyPr>
          <a:lstStyle/>
          <a:p>
            <a:pPr>
              <a:spcBef>
                <a:spcPct val="50000"/>
              </a:spcBef>
            </a:pPr>
            <a:r>
              <a:rPr lang="fr-FR" sz="2800" dirty="0" smtClean="0">
                <a:solidFill>
                  <a:srgbClr val="006600"/>
                </a:solidFill>
              </a:rPr>
              <a:t>Bureau ‘</a:t>
            </a:r>
            <a:r>
              <a:rPr lang="fr-FR" sz="2800" dirty="0" err="1" smtClean="0">
                <a:solidFill>
                  <a:srgbClr val="006600"/>
                </a:solidFill>
              </a:rPr>
              <a:t>Exec</a:t>
            </a:r>
            <a:r>
              <a:rPr lang="fr-FR" sz="2800" dirty="0" smtClean="0">
                <a:solidFill>
                  <a:srgbClr val="006600"/>
                </a:solidFill>
              </a:rPr>
              <a:t>’ en mélaminé certifié </a:t>
            </a:r>
            <a:r>
              <a:rPr lang="fr-FR" sz="2800" b="1" dirty="0" smtClean="0">
                <a:solidFill>
                  <a:srgbClr val="006600"/>
                </a:solidFill>
              </a:rPr>
              <a:t>PEFC</a:t>
            </a:r>
            <a:endParaRPr lang="fr-FR" sz="2800" b="1" dirty="0">
              <a:solidFill>
                <a:srgbClr val="000000"/>
              </a:solidFill>
            </a:endParaRP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17</a:t>
            </a:fld>
            <a:endParaRPr lang="zh-TW" altLang="en-US"/>
          </a:p>
        </p:txBody>
      </p:sp>
    </p:spTree>
    <p:extLst>
      <p:ext uri="{BB962C8B-B14F-4D97-AF65-F5344CB8AC3E}">
        <p14:creationId xmlns:p14="http://schemas.microsoft.com/office/powerpoint/2010/main" val="104627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a:bodyPr>
          <a:lstStyle/>
          <a:p>
            <a:pPr eaLnBrk="1" hangingPunct="1"/>
            <a:r>
              <a:rPr lang="fr-FR" dirty="0">
                <a:solidFill>
                  <a:srgbClr val="006600"/>
                </a:solidFill>
              </a:rPr>
              <a:t>Autres types de preuves</a:t>
            </a:r>
          </a:p>
        </p:txBody>
      </p:sp>
      <p:sp>
        <p:nvSpPr>
          <p:cNvPr id="19459" name="Rectangle 3"/>
          <p:cNvSpPr>
            <a:spLocks noGrp="1" noChangeArrowheads="1"/>
          </p:cNvSpPr>
          <p:nvPr>
            <p:ph idx="1"/>
          </p:nvPr>
        </p:nvSpPr>
        <p:spPr>
          <a:xfrm>
            <a:off x="469032" y="2206625"/>
            <a:ext cx="8229600" cy="4525963"/>
          </a:xfrm>
        </p:spPr>
        <p:txBody>
          <a:bodyPr/>
          <a:lstStyle/>
          <a:p>
            <a:pPr eaLnBrk="1" hangingPunct="1"/>
            <a:r>
              <a:rPr lang="fr-FR" dirty="0" smtClean="0"/>
              <a:t>Preuves crédibles : </a:t>
            </a:r>
          </a:p>
          <a:p>
            <a:pPr lvl="1" eaLnBrk="1" hangingPunct="1">
              <a:buSzPct val="80000"/>
              <a:buFont typeface="Wingdings" panose="05000000000000000000" pitchFamily="2" charset="2"/>
              <a:buChar char="§"/>
            </a:pPr>
            <a:r>
              <a:rPr lang="fr-FR" dirty="0" smtClean="0"/>
              <a:t>montrant que la source forestière est gérée durablement, dans le respect de la législation applicable</a:t>
            </a:r>
          </a:p>
          <a:p>
            <a:pPr lvl="1" eaLnBrk="1" hangingPunct="1">
              <a:buSzPct val="80000"/>
              <a:buFont typeface="Wingdings" panose="05000000000000000000" pitchFamily="2" charset="2"/>
              <a:buChar char="§"/>
            </a:pPr>
            <a:r>
              <a:rPr lang="fr-FR" dirty="0" smtClean="0"/>
              <a:t>établissant la fiabilité de la chaîne de contrôle</a:t>
            </a:r>
          </a:p>
          <a:p>
            <a:pPr eaLnBrk="1" hangingPunct="1"/>
            <a:r>
              <a:rPr lang="fr-FR" dirty="0" smtClean="0"/>
              <a:t>Applicables pour la preuve de la légalité et de la durabilité des sources ; peuvent valoir une certification si elles sont vraiment fiables</a:t>
            </a:r>
          </a:p>
          <a:p>
            <a:pPr eaLnBrk="1" hangingPunct="1"/>
            <a:r>
              <a:rPr lang="fr-FR" dirty="0" smtClean="0"/>
              <a:t>Au cas par cas</a:t>
            </a:r>
          </a:p>
          <a:p>
            <a:pPr eaLnBrk="1" hangingPunct="1">
              <a:buFontTx/>
              <a:buNone/>
            </a:pPr>
            <a:endParaRPr lang="en-US" sz="2400" dirty="0"/>
          </a:p>
        </p:txBody>
      </p:sp>
      <p:pic>
        <p:nvPicPr>
          <p:cNvPr id="2" name="Picture 1" descr="FOREST.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19536" y="5578412"/>
            <a:ext cx="926592" cy="874776"/>
          </a:xfrm>
          <a:prstGeom prst="rect">
            <a:avLst/>
          </a:prstGeom>
        </p:spPr>
      </p:pic>
      <p:pic>
        <p:nvPicPr>
          <p:cNvPr id="3" name="Picture 2" descr="CHAIRS.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569146" y="5563172"/>
            <a:ext cx="890016" cy="890016"/>
          </a:xfrm>
          <a:prstGeom prst="rect">
            <a:avLst/>
          </a:prstGeom>
        </p:spPr>
      </p:pic>
      <p:pic>
        <p:nvPicPr>
          <p:cNvPr id="4" name="Picture 3" descr="FACTORY.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722662" y="5481525"/>
            <a:ext cx="841248" cy="804672"/>
          </a:xfrm>
          <a:prstGeom prst="rect">
            <a:avLst/>
          </a:prstGeom>
        </p:spPr>
      </p:pic>
      <p:pic>
        <p:nvPicPr>
          <p:cNvPr id="5" name="Picture 4" descr="LOGS.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470794" y="5723319"/>
            <a:ext cx="954024" cy="542544"/>
          </a:xfrm>
          <a:prstGeom prst="rect">
            <a:avLst/>
          </a:prstGeom>
        </p:spPr>
      </p:pic>
      <p:pic>
        <p:nvPicPr>
          <p:cNvPr id="6" name="Picture 5" descr="PROCESSING.jp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049484" y="5477828"/>
            <a:ext cx="1048512" cy="975360"/>
          </a:xfrm>
          <a:prstGeom prst="rect">
            <a:avLst/>
          </a:prstGeom>
        </p:spPr>
      </p:pic>
      <p:pic>
        <p:nvPicPr>
          <p:cNvPr id="7" name="Picture 6" descr="MEN AT DESK.jp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188576" y="5436807"/>
            <a:ext cx="755904" cy="829056"/>
          </a:xfrm>
          <a:prstGeom prst="rect">
            <a:avLst/>
          </a:prstGeom>
        </p:spPr>
      </p:pic>
      <p:cxnSp>
        <p:nvCxnSpPr>
          <p:cNvPr id="9" name="Straight Arrow Connector 8"/>
          <p:cNvCxnSpPr/>
          <p:nvPr/>
        </p:nvCxnSpPr>
        <p:spPr bwMode="auto">
          <a:xfrm>
            <a:off x="2927648" y="6021288"/>
            <a:ext cx="433090" cy="0"/>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cxnSp>
        <p:nvCxnSpPr>
          <p:cNvPr id="25" name="Straight Arrow Connector 24"/>
          <p:cNvCxnSpPr/>
          <p:nvPr/>
        </p:nvCxnSpPr>
        <p:spPr bwMode="auto">
          <a:xfrm>
            <a:off x="4583832" y="6021288"/>
            <a:ext cx="433090" cy="0"/>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cxnSp>
        <p:nvCxnSpPr>
          <p:cNvPr id="26" name="Straight Arrow Connector 25"/>
          <p:cNvCxnSpPr/>
          <p:nvPr/>
        </p:nvCxnSpPr>
        <p:spPr bwMode="auto">
          <a:xfrm>
            <a:off x="6166966" y="6021288"/>
            <a:ext cx="433090" cy="0"/>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cxnSp>
        <p:nvCxnSpPr>
          <p:cNvPr id="27" name="Straight Arrow Connector 26"/>
          <p:cNvCxnSpPr/>
          <p:nvPr/>
        </p:nvCxnSpPr>
        <p:spPr bwMode="auto">
          <a:xfrm>
            <a:off x="7679134" y="6021288"/>
            <a:ext cx="433090" cy="0"/>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cxnSp>
        <p:nvCxnSpPr>
          <p:cNvPr id="28" name="Straight Arrow Connector 27"/>
          <p:cNvCxnSpPr/>
          <p:nvPr/>
        </p:nvCxnSpPr>
        <p:spPr bwMode="auto">
          <a:xfrm>
            <a:off x="9047286" y="6021288"/>
            <a:ext cx="433090" cy="0"/>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sp>
        <p:nvSpPr>
          <p:cNvPr id="8" name="Slide Number Placeholder 7"/>
          <p:cNvSpPr>
            <a:spLocks noGrp="1"/>
          </p:cNvSpPr>
          <p:nvPr>
            <p:ph type="sldNum" sz="quarter" idx="12"/>
          </p:nvPr>
        </p:nvSpPr>
        <p:spPr/>
        <p:txBody>
          <a:bodyPr/>
          <a:lstStyle/>
          <a:p>
            <a:fld id="{A4CE05BE-1510-4BF9-B87A-E3BAF5EBDA19}" type="slidenum">
              <a:rPr lang="zh-TW" altLang="en-US" smtClean="0"/>
              <a:pPr/>
              <a:t>18</a:t>
            </a:fld>
            <a:endParaRPr lang="zh-TW" altLang="en-US"/>
          </a:p>
        </p:txBody>
      </p:sp>
    </p:spTree>
    <p:extLst>
      <p:ext uri="{BB962C8B-B14F-4D97-AF65-F5344CB8AC3E}">
        <p14:creationId xmlns:p14="http://schemas.microsoft.com/office/powerpoint/2010/main" val="16440500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smtClean="0">
                <a:solidFill>
                  <a:srgbClr val="006600"/>
                </a:solidFill>
              </a:rPr>
              <a:t>Preuves de la légalité et de la durabilité de la source forestière </a:t>
            </a:r>
            <a:endParaRPr lang="fr-FR" dirty="0">
              <a:solidFill>
                <a:srgbClr val="006600"/>
              </a:solidFill>
            </a:endParaRPr>
          </a:p>
        </p:txBody>
      </p:sp>
      <p:sp>
        <p:nvSpPr>
          <p:cNvPr id="3" name="Content Placeholder 2"/>
          <p:cNvSpPr>
            <a:spLocks noGrp="1"/>
          </p:cNvSpPr>
          <p:nvPr>
            <p:ph idx="1"/>
          </p:nvPr>
        </p:nvSpPr>
        <p:spPr>
          <a:xfrm>
            <a:off x="343348" y="2149474"/>
            <a:ext cx="6059016" cy="4525963"/>
          </a:xfrm>
        </p:spPr>
        <p:txBody>
          <a:bodyPr>
            <a:normAutofit/>
          </a:bodyPr>
          <a:lstStyle/>
          <a:p>
            <a:r>
              <a:rPr lang="fr-FR" dirty="0" smtClean="0"/>
              <a:t>Une définition claire de la légalité et de la durabilité est nécessaire pour pouvoir évaluer les preuves, par ex.</a:t>
            </a:r>
          </a:p>
          <a:p>
            <a:pPr lvl="1"/>
            <a:r>
              <a:rPr lang="fr-FR" dirty="0"/>
              <a:t>L</a:t>
            </a:r>
            <a:r>
              <a:rPr lang="fr-FR" dirty="0" smtClean="0"/>
              <a:t>égalité : définition de la législation applicable au titre du Règlement Bois de l’UE ;</a:t>
            </a:r>
          </a:p>
          <a:p>
            <a:pPr lvl="1"/>
            <a:r>
              <a:rPr lang="fr-FR" dirty="0"/>
              <a:t>D</a:t>
            </a:r>
            <a:r>
              <a:rPr lang="fr-FR" dirty="0" smtClean="0"/>
              <a:t>urabilité : cadre de catégorie B du gouvernement britannique.</a:t>
            </a:r>
          </a:p>
          <a:p>
            <a:r>
              <a:rPr lang="fr-FR" dirty="0" smtClean="0"/>
              <a:t>Ou indications sur les preuves acceptables</a:t>
            </a:r>
            <a:endParaRPr lang="fr-FR" dirty="0"/>
          </a:p>
        </p:txBody>
      </p:sp>
      <p:sp>
        <p:nvSpPr>
          <p:cNvPr id="6" name="Slide Number Placeholder 5"/>
          <p:cNvSpPr>
            <a:spLocks noGrp="1"/>
          </p:cNvSpPr>
          <p:nvPr>
            <p:ph type="sldNum" sz="quarter" idx="12"/>
          </p:nvPr>
        </p:nvSpPr>
        <p:spPr/>
        <p:txBody>
          <a:bodyPr/>
          <a:lstStyle/>
          <a:p>
            <a:fld id="{A4CE05BE-1510-4BF9-B87A-E3BAF5EBDA19}" type="slidenum">
              <a:rPr lang="zh-TW" altLang="en-US" smtClean="0"/>
              <a:pPr/>
              <a:t>19</a:t>
            </a:fld>
            <a:endParaRPr lang="zh-TW" altLang="en-US"/>
          </a:p>
        </p:txBody>
      </p:sp>
      <p:pic>
        <p:nvPicPr>
          <p:cNvPr id="11" name="Picture 1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562167" y="2206625"/>
            <a:ext cx="5648325" cy="4076700"/>
          </a:xfrm>
          <a:prstGeom prst="rect">
            <a:avLst/>
          </a:prstGeom>
        </p:spPr>
      </p:pic>
    </p:spTree>
    <p:extLst>
      <p:ext uri="{BB962C8B-B14F-4D97-AF65-F5344CB8AC3E}">
        <p14:creationId xmlns:p14="http://schemas.microsoft.com/office/powerpoint/2010/main" val="20188020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fr-FR" altLang="zh-TW" b="1" dirty="0" smtClean="0">
                <a:solidFill>
                  <a:srgbClr val="006600"/>
                </a:solidFill>
                <a:latin typeface="+mn-lt"/>
                <a:cs typeface="Arial" panose="020B0604020202020204" pitchFamily="34" charset="0"/>
              </a:rPr>
              <a:t>Règlement Bois de l’UE – Formation des formateurs</a:t>
            </a:r>
            <a:endParaRPr lang="fr-FR" altLang="zh-TW"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fr-FR" altLang="zh-TW" sz="2800" dirty="0" smtClean="0"/>
              <a:t>Vérification des preuves</a:t>
            </a:r>
            <a:endParaRPr lang="fr-FR" altLang="zh-TW"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fr-FR" dirty="0" smtClean="0">
                <a:solidFill>
                  <a:srgbClr val="006600"/>
                </a:solidFill>
              </a:rPr>
              <a:t>Preuve de légalité</a:t>
            </a:r>
          </a:p>
        </p:txBody>
      </p:sp>
      <p:sp>
        <p:nvSpPr>
          <p:cNvPr id="21507" name="Rectangle 3"/>
          <p:cNvSpPr>
            <a:spLocks noGrp="1" noChangeArrowheads="1"/>
          </p:cNvSpPr>
          <p:nvPr>
            <p:ph idx="1"/>
          </p:nvPr>
        </p:nvSpPr>
        <p:spPr>
          <a:xfrm>
            <a:off x="343348" y="2220517"/>
            <a:ext cx="11505304" cy="4422879"/>
          </a:xfrm>
        </p:spPr>
        <p:txBody>
          <a:bodyPr>
            <a:normAutofit lnSpcReduction="10000"/>
          </a:bodyPr>
          <a:lstStyle/>
          <a:p>
            <a:r>
              <a:rPr lang="fr-FR" dirty="0" smtClean="0"/>
              <a:t>Droits d’utilisation légale</a:t>
            </a:r>
          </a:p>
          <a:p>
            <a:pPr lvl="1" eaLnBrk="1" hangingPunct="1">
              <a:buFont typeface="Wingdings" panose="05000000000000000000" pitchFamily="2" charset="2"/>
              <a:buChar char="ü"/>
            </a:pPr>
            <a:r>
              <a:rPr lang="fr-FR" dirty="0" smtClean="0"/>
              <a:t>Contrat de vente de bois, autorisation de récolter du bois, permis d’exploitation forestière, permis d’exploitation de boisé, entente relative au régime foncier  </a:t>
            </a:r>
          </a:p>
          <a:p>
            <a:r>
              <a:rPr lang="fr-FR" dirty="0" smtClean="0"/>
              <a:t>Respect de la législation nationale et locale</a:t>
            </a:r>
          </a:p>
          <a:p>
            <a:pPr lvl="1" eaLnBrk="1" hangingPunct="1">
              <a:buFont typeface="Wingdings" panose="05000000000000000000" pitchFamily="2" charset="2"/>
              <a:buChar char="ü"/>
            </a:pPr>
            <a:r>
              <a:rPr lang="fr-FR" dirty="0" smtClean="0"/>
              <a:t>Audit des procédures internes  </a:t>
            </a:r>
          </a:p>
          <a:p>
            <a:pPr lvl="1" eaLnBrk="1" hangingPunct="1">
              <a:buFont typeface="Wingdings" panose="05000000000000000000" pitchFamily="2" charset="2"/>
              <a:buChar char="ü"/>
            </a:pPr>
            <a:r>
              <a:rPr lang="fr-FR" dirty="0" smtClean="0"/>
              <a:t>La documentation officielle est-elle crédible ?</a:t>
            </a:r>
          </a:p>
          <a:p>
            <a:pPr eaLnBrk="1" hangingPunct="1"/>
            <a:r>
              <a:rPr lang="fr-FR" dirty="0" smtClean="0"/>
              <a:t>Paiement de toutes les redevances et taxes pertinentes</a:t>
            </a:r>
          </a:p>
          <a:p>
            <a:pPr lvl="1">
              <a:buFont typeface="Wingdings" panose="05000000000000000000" pitchFamily="2" charset="2"/>
              <a:buChar char="ü"/>
            </a:pPr>
            <a:r>
              <a:rPr lang="fr-FR" dirty="0" smtClean="0"/>
              <a:t>Audit des procédures internes </a:t>
            </a:r>
          </a:p>
          <a:p>
            <a:pPr lvl="1">
              <a:buFont typeface="Wingdings" panose="05000000000000000000" pitchFamily="2" charset="2"/>
              <a:buChar char="ü"/>
            </a:pPr>
            <a:r>
              <a:rPr lang="fr-FR" dirty="0" smtClean="0"/>
              <a:t>La documentation officielle est-elle crédible ?</a:t>
            </a:r>
          </a:p>
          <a:p>
            <a:pPr marL="457200" lvl="1" indent="0">
              <a:buNone/>
            </a:pPr>
            <a:endParaRPr lang="fr-FR" dirty="0" smtClean="0"/>
          </a:p>
          <a:p>
            <a:pPr marL="0" indent="0" eaLnBrk="1" hangingPunct="1">
              <a:buNone/>
            </a:pPr>
            <a:r>
              <a:rPr lang="fr-FR" dirty="0" smtClean="0">
                <a:sym typeface="Wingdings" panose="05000000000000000000" pitchFamily="2" charset="2"/>
              </a:rPr>
              <a:t> </a:t>
            </a:r>
            <a:r>
              <a:rPr lang="fr-FR" dirty="0" smtClean="0"/>
              <a:t>Les systèmes de vérification de la légalité peuvent être des outils utiles </a:t>
            </a:r>
            <a:endParaRPr lang="fr-FR"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20</a:t>
            </a:fld>
            <a:endParaRPr lang="zh-TW" altLang="en-US"/>
          </a:p>
        </p:txBody>
      </p:sp>
    </p:spTree>
    <p:extLst>
      <p:ext uri="{BB962C8B-B14F-4D97-AF65-F5344CB8AC3E}">
        <p14:creationId xmlns:p14="http://schemas.microsoft.com/office/powerpoint/2010/main" val="42082534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fr-FR" dirty="0" smtClean="0">
                <a:solidFill>
                  <a:srgbClr val="006600"/>
                </a:solidFill>
              </a:rPr>
              <a:t>Preuve de durabilité – ce que vous devez savoir</a:t>
            </a:r>
          </a:p>
        </p:txBody>
      </p:sp>
      <p:sp>
        <p:nvSpPr>
          <p:cNvPr id="22531" name="Rectangle 3"/>
          <p:cNvSpPr>
            <a:spLocks noGrp="1" noChangeArrowheads="1"/>
          </p:cNvSpPr>
          <p:nvPr>
            <p:ph idx="1"/>
          </p:nvPr>
        </p:nvSpPr>
        <p:spPr/>
        <p:txBody>
          <a:bodyPr/>
          <a:lstStyle/>
          <a:p>
            <a:pPr eaLnBrk="1" hangingPunct="1"/>
            <a:r>
              <a:rPr lang="fr-FR" dirty="0" smtClean="0"/>
              <a:t>Comment la durabilité est-elle définie ?</a:t>
            </a:r>
          </a:p>
          <a:p>
            <a:pPr eaLnBrk="1" hangingPunct="1"/>
            <a:r>
              <a:rPr lang="fr-FR" dirty="0" smtClean="0"/>
              <a:t>La gestion forestière répond-elle à la définition ? </a:t>
            </a:r>
          </a:p>
          <a:p>
            <a:pPr eaLnBrk="1" hangingPunct="1"/>
            <a:r>
              <a:rPr lang="fr-FR" dirty="0" smtClean="0"/>
              <a:t>Comment est-elle documentée et vérifiée ?</a:t>
            </a:r>
          </a:p>
          <a:p>
            <a:pPr eaLnBrk="1" hangingPunct="1"/>
            <a:endParaRPr lang="en-GB" dirty="0"/>
          </a:p>
          <a:p>
            <a:pPr eaLnBrk="1" hangingPunct="1"/>
            <a:endParaRPr lang="en-GB" dirty="0"/>
          </a:p>
          <a:p>
            <a:pPr eaLnBrk="1" hangingPunct="1"/>
            <a:endParaRPr lang="en-GB" dirty="0"/>
          </a:p>
          <a:p>
            <a:pPr eaLnBrk="1" hangingPunct="1"/>
            <a:endParaRPr lang="en-GB" dirty="0"/>
          </a:p>
          <a:p>
            <a:pPr eaLnBrk="1" hangingPunct="1"/>
            <a:endParaRPr lang="en-GB" dirty="0"/>
          </a:p>
          <a:p>
            <a:pPr eaLnBrk="1" hangingPunct="1"/>
            <a:endParaRPr lang="en-GB" dirty="0"/>
          </a:p>
          <a:p>
            <a:pPr eaLnBrk="1" hangingPunct="1"/>
            <a:endParaRPr lang="en-GB" dirty="0"/>
          </a:p>
          <a:p>
            <a:pPr eaLnBrk="1" hangingPunct="1"/>
            <a:endParaRPr lang="en-US" sz="2400" dirty="0"/>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pPr/>
              <a:t>21</a:t>
            </a:fld>
            <a:endParaRPr lang="zh-TW" altLang="en-US"/>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43348" y="3962400"/>
            <a:ext cx="7248525" cy="2895600"/>
          </a:xfrm>
          <a:prstGeom prst="rect">
            <a:avLst/>
          </a:prstGeom>
        </p:spPr>
      </p:pic>
    </p:spTree>
    <p:extLst>
      <p:ext uri="{BB962C8B-B14F-4D97-AF65-F5344CB8AC3E}">
        <p14:creationId xmlns:p14="http://schemas.microsoft.com/office/powerpoint/2010/main" val="13684737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126785"/>
            <a:ext cx="11680330" cy="1325563"/>
          </a:xfrm>
        </p:spPr>
        <p:txBody>
          <a:bodyPr>
            <a:normAutofit/>
          </a:bodyPr>
          <a:lstStyle/>
          <a:p>
            <a:r>
              <a:rPr lang="fr-FR" sz="2600" dirty="0" smtClean="0">
                <a:solidFill>
                  <a:srgbClr val="006600"/>
                </a:solidFill>
              </a:rPr>
              <a:t>Informations sur la chaîne d’approvisionnement – preuves de traçabilité  (1/3)</a:t>
            </a:r>
            <a:endParaRPr lang="fr-FR" sz="2600" dirty="0">
              <a:solidFill>
                <a:srgbClr val="006600"/>
              </a:solidFill>
            </a:endParaRPr>
          </a:p>
        </p:txBody>
      </p:sp>
      <p:sp>
        <p:nvSpPr>
          <p:cNvPr id="3" name="Content Placeholder 2"/>
          <p:cNvSpPr>
            <a:spLocks noGrp="1"/>
          </p:cNvSpPr>
          <p:nvPr>
            <p:ph idx="1"/>
          </p:nvPr>
        </p:nvSpPr>
        <p:spPr/>
        <p:txBody>
          <a:bodyPr>
            <a:normAutofit/>
          </a:bodyPr>
          <a:lstStyle/>
          <a:p>
            <a:r>
              <a:rPr lang="fr-FR" dirty="0" smtClean="0"/>
              <a:t>Comment s’assure-t-on que le bois d’origine légale provenant de sources durables n’est pas mélangé à ou remplacé par d’autres bois le long de la chaîne d’approvisionnement et comment cela est-il documenté ? </a:t>
            </a:r>
            <a:endParaRPr lang="fr-FR"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pPr/>
              <a:t>22</a:t>
            </a:fld>
            <a:endParaRPr lang="zh-TW" altLang="en-US"/>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43348" y="4668716"/>
            <a:ext cx="10058400" cy="2189284"/>
          </a:xfrm>
          <a:prstGeom prst="rect">
            <a:avLst/>
          </a:prstGeom>
        </p:spPr>
      </p:pic>
    </p:spTree>
    <p:extLst>
      <p:ext uri="{BB962C8B-B14F-4D97-AF65-F5344CB8AC3E}">
        <p14:creationId xmlns:p14="http://schemas.microsoft.com/office/powerpoint/2010/main" val="24796569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43347" y="1105013"/>
            <a:ext cx="11270897" cy="1325563"/>
          </a:xfrm>
        </p:spPr>
        <p:txBody>
          <a:bodyPr>
            <a:normAutofit/>
          </a:bodyPr>
          <a:lstStyle/>
          <a:p>
            <a:r>
              <a:rPr lang="fr-FR" sz="2600" dirty="0" smtClean="0">
                <a:solidFill>
                  <a:srgbClr val="006600"/>
                </a:solidFill>
              </a:rPr>
              <a:t>Informations sur la chaîne d’approvisionnement – preuves de traçabilité </a:t>
            </a:r>
            <a:r>
              <a:rPr lang="en-GB" sz="2600" dirty="0" smtClean="0">
                <a:solidFill>
                  <a:srgbClr val="006600"/>
                </a:solidFill>
              </a:rPr>
              <a:t>(2/3)</a:t>
            </a:r>
            <a:endParaRPr lang="en-US" sz="2600" dirty="0" smtClean="0">
              <a:solidFill>
                <a:srgbClr val="006600"/>
              </a:solidFill>
            </a:endParaRPr>
          </a:p>
        </p:txBody>
      </p:sp>
      <p:sp>
        <p:nvSpPr>
          <p:cNvPr id="24579" name="Rectangle 3"/>
          <p:cNvSpPr>
            <a:spLocks noGrp="1" noChangeArrowheads="1"/>
          </p:cNvSpPr>
          <p:nvPr>
            <p:ph idx="1"/>
          </p:nvPr>
        </p:nvSpPr>
        <p:spPr>
          <a:xfrm>
            <a:off x="374382" y="2192564"/>
            <a:ext cx="11505304" cy="3691443"/>
          </a:xfrm>
        </p:spPr>
        <p:txBody>
          <a:bodyPr/>
          <a:lstStyle/>
          <a:p>
            <a:pPr eaLnBrk="1" hangingPunct="1">
              <a:lnSpc>
                <a:spcPct val="90000"/>
              </a:lnSpc>
            </a:pPr>
            <a:r>
              <a:rPr lang="fr-FR" dirty="0" smtClean="0"/>
              <a:t>Suivi des grumes</a:t>
            </a:r>
          </a:p>
          <a:p>
            <a:pPr lvl="1" eaLnBrk="1" hangingPunct="1">
              <a:lnSpc>
                <a:spcPct val="90000"/>
              </a:lnSpc>
            </a:pPr>
            <a:r>
              <a:rPr lang="fr-FR" dirty="0" smtClean="0"/>
              <a:t>Feuilles de pointage (forêt) comportant les marques initiales, feuilles de pointage (scierie) indiquant la réception des mêmes grumes, production de la liste d’emballage de la scierie avec indication des marques</a:t>
            </a:r>
          </a:p>
          <a:p>
            <a:pPr eaLnBrk="1" hangingPunct="1">
              <a:lnSpc>
                <a:spcPct val="90000"/>
              </a:lnSpc>
            </a:pPr>
            <a:r>
              <a:rPr lang="fr-FR" dirty="0" smtClean="0"/>
              <a:t>Systèmes internes des scieries : comment séparent-elles le bois ? </a:t>
            </a:r>
          </a:p>
          <a:p>
            <a:pPr lvl="1" eaLnBrk="1" hangingPunct="1">
              <a:lnSpc>
                <a:spcPct val="90000"/>
              </a:lnSpc>
            </a:pPr>
            <a:r>
              <a:rPr lang="fr-FR" dirty="0" smtClean="0"/>
              <a:t>Procédures documentées et preuves d’audit</a:t>
            </a: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23</a:t>
            </a:fld>
            <a:endParaRPr lang="zh-TW" alt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4382" y="4676775"/>
            <a:ext cx="8467725" cy="2181225"/>
          </a:xfrm>
          <a:prstGeom prst="rect">
            <a:avLst/>
          </a:prstGeom>
        </p:spPr>
      </p:pic>
    </p:spTree>
    <p:extLst>
      <p:ext uri="{BB962C8B-B14F-4D97-AF65-F5344CB8AC3E}">
        <p14:creationId xmlns:p14="http://schemas.microsoft.com/office/powerpoint/2010/main" val="10680108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401210" y="1161777"/>
            <a:ext cx="11253978" cy="1143000"/>
          </a:xfrm>
        </p:spPr>
        <p:txBody>
          <a:bodyPr>
            <a:normAutofit/>
          </a:bodyPr>
          <a:lstStyle/>
          <a:p>
            <a:r>
              <a:rPr lang="fr-FR" sz="2600" dirty="0" smtClean="0">
                <a:solidFill>
                  <a:srgbClr val="006600"/>
                </a:solidFill>
              </a:rPr>
              <a:t>Informations sur la chaîne d’approvisionnement – preuves de traçabilité </a:t>
            </a:r>
            <a:r>
              <a:rPr lang="en-GB" sz="2600" dirty="0" smtClean="0">
                <a:solidFill>
                  <a:srgbClr val="006600"/>
                </a:solidFill>
              </a:rPr>
              <a:t>(3/3)</a:t>
            </a:r>
            <a:endParaRPr lang="en-US" sz="2600" dirty="0" smtClean="0">
              <a:solidFill>
                <a:srgbClr val="006600"/>
              </a:solidFill>
            </a:endParaRPr>
          </a:p>
        </p:txBody>
      </p:sp>
      <p:sp>
        <p:nvSpPr>
          <p:cNvPr id="25602" name="Rectangle 3"/>
          <p:cNvSpPr>
            <a:spLocks noGrp="1" noChangeArrowheads="1"/>
          </p:cNvSpPr>
          <p:nvPr>
            <p:ph idx="1"/>
          </p:nvPr>
        </p:nvSpPr>
        <p:spPr>
          <a:xfrm>
            <a:off x="461317" y="2206625"/>
            <a:ext cx="4124331" cy="4525963"/>
          </a:xfrm>
        </p:spPr>
        <p:txBody>
          <a:bodyPr>
            <a:normAutofit/>
          </a:bodyPr>
          <a:lstStyle/>
          <a:p>
            <a:pPr eaLnBrk="1" hangingPunct="1"/>
            <a:r>
              <a:rPr lang="fr-FR" dirty="0" smtClean="0"/>
              <a:t>Connaissement</a:t>
            </a:r>
          </a:p>
          <a:p>
            <a:pPr eaLnBrk="1" hangingPunct="1"/>
            <a:r>
              <a:rPr lang="fr-FR" dirty="0" smtClean="0"/>
              <a:t>Documents de transport et de livraison</a:t>
            </a:r>
          </a:p>
          <a:p>
            <a:pPr lvl="1" eaLnBrk="1" hangingPunct="1"/>
            <a:r>
              <a:rPr lang="fr-FR" dirty="0" smtClean="0"/>
              <a:t>Factures, bons de livraison</a:t>
            </a:r>
          </a:p>
          <a:p>
            <a:pPr eaLnBrk="1" hangingPunct="1"/>
            <a:r>
              <a:rPr lang="fr-FR" dirty="0" smtClean="0"/>
              <a:t>Certificat d’exportation</a:t>
            </a:r>
          </a:p>
          <a:p>
            <a:pPr lvl="1" eaLnBrk="1" hangingPunct="1"/>
            <a:r>
              <a:rPr lang="fr-FR" dirty="0" smtClean="0"/>
              <a:t>Est-ce que les dates coïncident, etc.</a:t>
            </a:r>
          </a:p>
          <a:p>
            <a:pPr eaLnBrk="1" hangingPunct="1"/>
            <a:r>
              <a:rPr lang="fr-FR" dirty="0" smtClean="0"/>
              <a:t>Suivi des grumes chez le négociant en bois</a:t>
            </a:r>
            <a:endParaRPr lang="fr-FR" dirty="0"/>
          </a:p>
        </p:txBody>
      </p:sp>
      <p:pic>
        <p:nvPicPr>
          <p:cNvPr id="25605" name="Picture 2" descr="Bill of Ladi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42443" y="2233476"/>
            <a:ext cx="1453557" cy="1879600"/>
          </a:xfrm>
          <a:prstGeom prst="rect">
            <a:avLst/>
          </a:prstGeom>
          <a:noFill/>
          <a:ln w="9525">
            <a:solidFill>
              <a:schemeClr val="tx1"/>
            </a:solidFill>
            <a:miter lim="800000"/>
            <a:headEnd/>
            <a:tailEnd/>
          </a:ln>
        </p:spPr>
      </p:pic>
      <p:sp>
        <p:nvSpPr>
          <p:cNvPr id="3" name="Slide Number Placeholder 2"/>
          <p:cNvSpPr>
            <a:spLocks noGrp="1"/>
          </p:cNvSpPr>
          <p:nvPr>
            <p:ph type="sldNum" sz="quarter" idx="12"/>
          </p:nvPr>
        </p:nvSpPr>
        <p:spPr/>
        <p:txBody>
          <a:bodyPr/>
          <a:lstStyle/>
          <a:p>
            <a:fld id="{A4CE05BE-1510-4BF9-B87A-E3BAF5EBDA19}" type="slidenum">
              <a:rPr lang="zh-TW" altLang="en-US" smtClean="0"/>
              <a:pPr/>
              <a:t>24</a:t>
            </a:fld>
            <a:endParaRPr lang="zh-TW" altLang="en-US"/>
          </a:p>
        </p:txBody>
      </p:sp>
      <p:pic>
        <p:nvPicPr>
          <p:cNvPr id="7" name="Picture 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210300" y="2217258"/>
            <a:ext cx="5981700" cy="4076700"/>
          </a:xfrm>
          <a:prstGeom prst="rect">
            <a:avLst/>
          </a:prstGeom>
        </p:spPr>
      </p:pic>
    </p:spTree>
    <p:extLst>
      <p:ext uri="{BB962C8B-B14F-4D97-AF65-F5344CB8AC3E}">
        <p14:creationId xmlns:p14="http://schemas.microsoft.com/office/powerpoint/2010/main" val="16607759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43348" y="1189893"/>
            <a:ext cx="9144000" cy="1143000"/>
          </a:xfrm>
        </p:spPr>
        <p:txBody>
          <a:bodyPr/>
          <a:lstStyle/>
          <a:p>
            <a:pPr eaLnBrk="1" hangingPunct="1"/>
            <a:r>
              <a:rPr lang="fr-FR" dirty="0" smtClean="0">
                <a:solidFill>
                  <a:srgbClr val="006600"/>
                </a:solidFill>
              </a:rPr>
              <a:t>Vérification des preuves</a:t>
            </a:r>
          </a:p>
        </p:txBody>
      </p:sp>
      <p:sp>
        <p:nvSpPr>
          <p:cNvPr id="26627" name="Rectangle 3"/>
          <p:cNvSpPr>
            <a:spLocks noGrp="1" noChangeArrowheads="1"/>
          </p:cNvSpPr>
          <p:nvPr>
            <p:ph idx="1"/>
          </p:nvPr>
        </p:nvSpPr>
        <p:spPr>
          <a:xfrm>
            <a:off x="343348" y="2220517"/>
            <a:ext cx="11402338" cy="1752769"/>
          </a:xfrm>
        </p:spPr>
        <p:txBody>
          <a:bodyPr>
            <a:normAutofit fontScale="92500"/>
          </a:bodyPr>
          <a:lstStyle/>
          <a:p>
            <a:pPr eaLnBrk="1" hangingPunct="1"/>
            <a:r>
              <a:rPr lang="fr-FR" dirty="0" smtClean="0"/>
              <a:t>La fiabilité des preuves doit refléter le niveau de risque</a:t>
            </a:r>
          </a:p>
          <a:p>
            <a:pPr lvl="1" eaLnBrk="1" hangingPunct="1"/>
            <a:r>
              <a:rPr lang="fr-FR" dirty="0" smtClean="0"/>
              <a:t>Dans les cas de risque élevé, vous devez demander une vérification tierce partie/ indépendante de la chaîne d’approvisionnement et de la gestion forestière comme preuve</a:t>
            </a:r>
          </a:p>
          <a:p>
            <a:pPr eaLnBrk="1" hangingPunct="1"/>
            <a:r>
              <a:rPr lang="fr-FR" dirty="0" smtClean="0"/>
              <a:t>Les preuves doivent être évaluées au cas par cas </a:t>
            </a:r>
            <a:endParaRPr lang="fr-FR"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pPr/>
              <a:t>25</a:t>
            </a:fld>
            <a:endParaRPr lang="zh-TW" altLang="en-US"/>
          </a:p>
        </p:txBody>
      </p:sp>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43348" y="4350059"/>
            <a:ext cx="10860573" cy="2507942"/>
          </a:xfrm>
          <a:prstGeom prst="rect">
            <a:avLst/>
          </a:prstGeom>
        </p:spPr>
      </p:pic>
    </p:spTree>
    <p:extLst>
      <p:ext uri="{BB962C8B-B14F-4D97-AF65-F5344CB8AC3E}">
        <p14:creationId xmlns:p14="http://schemas.microsoft.com/office/powerpoint/2010/main" val="157417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fr-FR" dirty="0" smtClean="0">
                <a:solidFill>
                  <a:srgbClr val="006600"/>
                </a:solidFill>
              </a:rPr>
              <a:t>Synthèse – preuves </a:t>
            </a:r>
          </a:p>
        </p:txBody>
      </p:sp>
      <p:sp>
        <p:nvSpPr>
          <p:cNvPr id="27651" name="Rectangle 3"/>
          <p:cNvSpPr>
            <a:spLocks noGrp="1" noChangeArrowheads="1"/>
          </p:cNvSpPr>
          <p:nvPr>
            <p:ph idx="1"/>
          </p:nvPr>
        </p:nvSpPr>
        <p:spPr/>
        <p:txBody>
          <a:bodyPr>
            <a:normAutofit fontScale="92500" lnSpcReduction="10000"/>
          </a:bodyPr>
          <a:lstStyle/>
          <a:p>
            <a:pPr eaLnBrk="1" hangingPunct="1">
              <a:lnSpc>
                <a:spcPct val="90000"/>
              </a:lnSpc>
              <a:spcAft>
                <a:spcPct val="20000"/>
              </a:spcAft>
            </a:pPr>
            <a:r>
              <a:rPr lang="fr-FR" dirty="0" smtClean="0"/>
              <a:t>Vérifiez toujours la validité, la portée et la crédibilité des preuves fournies pour attester la légalité et la durabilité</a:t>
            </a:r>
          </a:p>
          <a:p>
            <a:pPr eaLnBrk="1" hangingPunct="1">
              <a:lnSpc>
                <a:spcPct val="90000"/>
              </a:lnSpc>
              <a:spcAft>
                <a:spcPct val="20000"/>
              </a:spcAft>
            </a:pPr>
            <a:r>
              <a:rPr lang="fr-FR" dirty="0" smtClean="0"/>
              <a:t>Une preuve peut être la certification de l’ensemble de la chaîne de contrôle ; elle peut également faire abstraction de toute certification ou être une combinaison des deux  </a:t>
            </a:r>
          </a:p>
          <a:p>
            <a:pPr>
              <a:spcAft>
                <a:spcPct val="20000"/>
              </a:spcAft>
            </a:pPr>
            <a:r>
              <a:rPr lang="fr-FR" dirty="0" smtClean="0"/>
              <a:t>Ne pensez jamais que le bois provient d’une source légale et/ou durable simplement parce que quelqu’un l’a dit </a:t>
            </a:r>
          </a:p>
          <a:p>
            <a:pPr eaLnBrk="1" hangingPunct="1">
              <a:lnSpc>
                <a:spcPct val="90000"/>
              </a:lnSpc>
              <a:spcAft>
                <a:spcPct val="20000"/>
              </a:spcAft>
            </a:pPr>
            <a:r>
              <a:rPr lang="fr-FR" dirty="0" smtClean="0"/>
              <a:t>Ne mettez jamais du bois sur le marché si vous n’êtes pas en mesure de confirmer que le risque est négligeable </a:t>
            </a:r>
            <a:endParaRPr lang="fr-FR"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26</a:t>
            </a:fld>
            <a:endParaRPr lang="zh-TW" altLang="en-US"/>
          </a:p>
        </p:txBody>
      </p:sp>
    </p:spTree>
    <p:extLst>
      <p:ext uri="{BB962C8B-B14F-4D97-AF65-F5344CB8AC3E}">
        <p14:creationId xmlns:p14="http://schemas.microsoft.com/office/powerpoint/2010/main" val="3243170124"/>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1780"/>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solidFill>
                <a:prstClr val="black"/>
              </a:solidFill>
            </a:endParaRPr>
          </a:p>
        </p:txBody>
      </p:sp>
      <p:sp>
        <p:nvSpPr>
          <p:cNvPr id="3" name="Untertitel 2"/>
          <p:cNvSpPr>
            <a:spLocks noGrp="1"/>
          </p:cNvSpPr>
          <p:nvPr>
            <p:ph type="subTitle" idx="1"/>
          </p:nvPr>
        </p:nvSpPr>
        <p:spPr>
          <a:xfrm>
            <a:off x="503584" y="1548417"/>
            <a:ext cx="11360429" cy="1901384"/>
          </a:xfrm>
        </p:spPr>
        <p:txBody>
          <a:bodyPr>
            <a:normAutofit/>
          </a:bodyPr>
          <a:lstStyle/>
          <a:p>
            <a:r>
              <a:rPr lang="fr-FR" dirty="0" smtClean="0">
                <a:cs typeface="Times New Roman" panose="02020603050405020304" pitchFamily="18" charset="0"/>
              </a:rPr>
              <a:t>Les omissions, inexactitudes ou points de vue exprimés dans ce document ne reflètent pas nécessairement les points de vue du BMZ. Par ailleurs, des modifications ont pu être apportées au document initial par les responsables de cette formation. </a:t>
            </a:r>
          </a:p>
          <a:p>
            <a:r>
              <a:rPr lang="fr-FR" dirty="0" smtClean="0">
                <a:cs typeface="Times New Roman" panose="02020603050405020304" pitchFamily="18" charset="0"/>
              </a:rPr>
              <a:t>Le document peut être téléchargé à l’adresse </a:t>
            </a:r>
            <a:r>
              <a:rPr lang="en-US" dirty="0" smtClean="0">
                <a:solidFill>
                  <a:srgbClr val="C00000"/>
                </a:solidFill>
                <a:cs typeface="Times New Roman" panose="02020603050405020304" pitchFamily="18" charset="0"/>
              </a:rPr>
              <a:t>http://capacity4dev.ec.europa.eu/public-flegt/documents ?</a:t>
            </a:r>
            <a:r>
              <a:rPr lang="en-US" dirty="0" err="1" smtClean="0">
                <a:solidFill>
                  <a:srgbClr val="C00000"/>
                </a:solidFill>
                <a:cs typeface="Times New Roman" panose="02020603050405020304" pitchFamily="18" charset="0"/>
              </a:rPr>
              <a:t>gterm</a:t>
            </a:r>
            <a:r>
              <a:rPr lang="en-US" dirty="0" smtClean="0">
                <a:solidFill>
                  <a:srgbClr val="C00000"/>
                </a:solidFill>
                <a:cs typeface="Times New Roman" panose="02020603050405020304" pitchFamily="18" charset="0"/>
              </a:rPr>
              <a:t>[0</a:t>
            </a:r>
            <a:r>
              <a:rPr lang="en-US" dirty="0">
                <a:solidFill>
                  <a:srgbClr val="C00000"/>
                </a:solidFill>
                <a:cs typeface="Times New Roman" panose="02020603050405020304" pitchFamily="18" charset="0"/>
              </a:rPr>
              <a:t>]=</a:t>
            </a:r>
            <a:r>
              <a:rPr lang="en-US" dirty="0" smtClean="0">
                <a:solidFill>
                  <a:srgbClr val="C00000"/>
                </a:solidFill>
                <a:cs typeface="Times New Roman" panose="02020603050405020304" pitchFamily="18" charset="0"/>
              </a:rPr>
              <a:t>2144</a:t>
            </a:r>
            <a:r>
              <a:rPr lang="en-US" dirty="0" smtClean="0">
                <a:cs typeface="Times New Roman" panose="02020603050405020304" pitchFamily="18" charset="0"/>
              </a:rPr>
              <a:t>.</a:t>
            </a:r>
            <a:endParaRPr lang="de-DE" dirty="0"/>
          </a:p>
        </p:txBody>
      </p:sp>
      <p:sp>
        <p:nvSpPr>
          <p:cNvPr id="4" name="Textfeld 3"/>
          <p:cNvSpPr txBox="1"/>
          <p:nvPr/>
        </p:nvSpPr>
        <p:spPr>
          <a:xfrm>
            <a:off x="503584" y="392970"/>
            <a:ext cx="9263270" cy="1200329"/>
          </a:xfrm>
          <a:prstGeom prst="rect">
            <a:avLst/>
          </a:prstGeom>
          <a:solidFill>
            <a:schemeClr val="bg1"/>
          </a:solidFill>
        </p:spPr>
        <p:txBody>
          <a:bodyPr wrap="square" rtlCol="0">
            <a:spAutoFit/>
          </a:bodyPr>
          <a:lstStyle/>
          <a:p>
            <a:r>
              <a:rPr lang="fr-FR" sz="2400" dirty="0" smtClean="0">
                <a:cs typeface="Times New Roman" panose="02020603050405020304" pitchFamily="18" charset="0"/>
              </a:rPr>
              <a:t>L’élaboration de ce matériel de formation a été financée par le ministère fédéral allemand de la Coopération économique et du Développement (BMZ)</a:t>
            </a: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74089" y="170804"/>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48558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3"/>
          <p:cNvSpPr>
            <a:spLocks noChangeArrowheads="1"/>
          </p:cNvSpPr>
          <p:nvPr/>
        </p:nvSpPr>
        <p:spPr bwMode="auto">
          <a:xfrm>
            <a:off x="571083" y="2206625"/>
            <a:ext cx="3658815" cy="4598987"/>
          </a:xfrm>
          <a:prstGeom prst="rect">
            <a:avLst/>
          </a:prstGeom>
          <a:solidFill>
            <a:srgbClr val="FEE0AD"/>
          </a:solidFill>
          <a:ln w="9525">
            <a:noFill/>
            <a:round/>
            <a:headEnd/>
            <a:tailEnd/>
          </a:ln>
        </p:spPr>
        <p:txBody>
          <a:bodyPr wrap="none" lIns="82945" tIns="41473" rIns="82945" bIns="41473" anchor="ctr"/>
          <a:lstStyle/>
          <a:p>
            <a:pPr defTabSz="828675" hangingPunct="0">
              <a:lnSpc>
                <a:spcPct val="93000"/>
              </a:lnSpc>
              <a:buClr>
                <a:srgbClr val="000000"/>
              </a:buClr>
              <a:buSzPct val="100000"/>
            </a:pPr>
            <a:endParaRPr lang="en-GB" sz="1600">
              <a:ea typeface="MS Gothic" pitchFamily="49" charset="-128"/>
            </a:endParaRPr>
          </a:p>
        </p:txBody>
      </p:sp>
      <p:sp>
        <p:nvSpPr>
          <p:cNvPr id="4101" name="Rectangle 4"/>
          <p:cNvSpPr>
            <a:spLocks noChangeArrowheads="1"/>
          </p:cNvSpPr>
          <p:nvPr/>
        </p:nvSpPr>
        <p:spPr bwMode="auto">
          <a:xfrm>
            <a:off x="643090" y="2330153"/>
            <a:ext cx="3494732" cy="4046537"/>
          </a:xfrm>
          <a:prstGeom prst="rect">
            <a:avLst/>
          </a:prstGeom>
          <a:noFill/>
          <a:ln w="9525">
            <a:noFill/>
            <a:round/>
            <a:headEnd/>
            <a:tailEnd/>
          </a:ln>
        </p:spPr>
        <p:txBody>
          <a:bodyPr lIns="81639" tIns="42452" rIns="81639" bIns="42452"/>
          <a:lstStyle/>
          <a:p>
            <a:pPr algn="ctr" defTabSz="407988">
              <a:spcBef>
                <a:spcPts val="725"/>
              </a:spcBef>
              <a:buClr>
                <a:srgbClr val="000000"/>
              </a:buClr>
              <a:buSzPct val="100000"/>
              <a:tabLst>
                <a:tab pos="657225" algn="l"/>
                <a:tab pos="1312863" algn="l"/>
                <a:tab pos="1970088" algn="l"/>
                <a:tab pos="2627313" algn="l"/>
                <a:tab pos="3282950" algn="l"/>
                <a:tab pos="3940175" algn="l"/>
              </a:tabLst>
            </a:pPr>
            <a:r>
              <a:rPr lang="fr-FR" b="1" dirty="0" smtClean="0">
                <a:solidFill>
                  <a:srgbClr val="000000"/>
                </a:solidFill>
                <a:ea typeface="ＭＳ Ｐゴシック" pitchFamily="34" charset="-128"/>
              </a:rPr>
              <a:t>Déclaration écrite telle que…. </a:t>
            </a:r>
          </a:p>
          <a:p>
            <a:pPr defTabSz="407988">
              <a:spcBef>
                <a:spcPts val="725"/>
              </a:spcBef>
              <a:buClr>
                <a:srgbClr val="000000"/>
              </a:buClr>
              <a:buSzPct val="100000"/>
              <a:tabLst>
                <a:tab pos="657225" algn="l"/>
                <a:tab pos="1312863" algn="l"/>
                <a:tab pos="1970088" algn="l"/>
                <a:tab pos="2627313" algn="l"/>
                <a:tab pos="3282950" algn="l"/>
                <a:tab pos="3940175" algn="l"/>
              </a:tabLst>
            </a:pPr>
            <a:endParaRPr lang="fr-FR" b="1" dirty="0" smtClean="0">
              <a:solidFill>
                <a:srgbClr val="000000"/>
              </a:solidFill>
              <a:ea typeface="ＭＳ Ｐゴシック" pitchFamily="34" charset="-128"/>
            </a:endParaRPr>
          </a:p>
          <a:p>
            <a:pPr algn="ctr" defTabSz="407988">
              <a:spcBef>
                <a:spcPts val="725"/>
              </a:spcBef>
              <a:tabLst>
                <a:tab pos="657225" algn="l"/>
                <a:tab pos="1312863" algn="l"/>
                <a:tab pos="1970088" algn="l"/>
                <a:tab pos="2627313" algn="l"/>
                <a:tab pos="3282950" algn="l"/>
                <a:tab pos="3940175" algn="l"/>
              </a:tabLst>
            </a:pPr>
            <a:r>
              <a:rPr lang="fr-FR" i="1" dirty="0" smtClean="0">
                <a:solidFill>
                  <a:srgbClr val="000000"/>
                </a:solidFill>
                <a:ea typeface="ＭＳ Ｐゴシック" pitchFamily="34" charset="-128"/>
              </a:rPr>
              <a:t>« Tout notre bois provient de sources légales et durables respectant notre législation nationale »</a:t>
            </a:r>
            <a:endParaRPr lang="fr-FR" i="1" dirty="0">
              <a:solidFill>
                <a:srgbClr val="000000"/>
              </a:solidFill>
              <a:ea typeface="ＭＳ Ｐゴシック" pitchFamily="34" charset="-128"/>
            </a:endParaRPr>
          </a:p>
        </p:txBody>
      </p:sp>
      <p:sp>
        <p:nvSpPr>
          <p:cNvPr id="4102" name="Rectangle 5"/>
          <p:cNvSpPr>
            <a:spLocks noChangeArrowheads="1"/>
          </p:cNvSpPr>
          <p:nvPr/>
        </p:nvSpPr>
        <p:spPr bwMode="auto">
          <a:xfrm>
            <a:off x="4199255" y="2224154"/>
            <a:ext cx="3672000" cy="4570347"/>
          </a:xfrm>
          <a:prstGeom prst="rect">
            <a:avLst/>
          </a:prstGeom>
          <a:solidFill>
            <a:srgbClr val="A1DABF"/>
          </a:solidFill>
          <a:ln w="9525">
            <a:noFill/>
            <a:round/>
            <a:headEnd/>
            <a:tailEnd/>
          </a:ln>
        </p:spPr>
        <p:txBody>
          <a:bodyPr wrap="none" lIns="81639" tIns="42452" rIns="81639" bIns="42452" anchor="ctr"/>
          <a:lstStyle/>
          <a:p>
            <a:pPr algn="ctr" defTabSz="407988">
              <a:spcBef>
                <a:spcPts val="313"/>
              </a:spcBef>
              <a:buClr>
                <a:srgbClr val="000000"/>
              </a:buClr>
              <a:buSzPct val="100000"/>
              <a:tabLst>
                <a:tab pos="657225" algn="l"/>
                <a:tab pos="1312863" algn="l"/>
                <a:tab pos="1970088" algn="l"/>
                <a:tab pos="2627313" algn="l"/>
                <a:tab pos="3282950" algn="l"/>
                <a:tab pos="3940175" algn="l"/>
              </a:tabLst>
            </a:pPr>
            <a:endParaRPr lang="en-AU" sz="1300" b="1">
              <a:solidFill>
                <a:srgbClr val="000000"/>
              </a:solidFill>
              <a:ea typeface="ＭＳ Ｐゴシック" pitchFamily="34" charset="-128"/>
            </a:endParaRPr>
          </a:p>
          <a:p>
            <a:pPr algn="ctr" defTabSz="407988">
              <a:buClr>
                <a:srgbClr val="000000"/>
              </a:buClr>
              <a:buSzPct val="100000"/>
              <a:tabLst>
                <a:tab pos="657225" algn="l"/>
                <a:tab pos="1312863" algn="l"/>
                <a:tab pos="1970088" algn="l"/>
                <a:tab pos="2627313" algn="l"/>
                <a:tab pos="3282950" algn="l"/>
                <a:tab pos="3940175" algn="l"/>
              </a:tabLst>
            </a:pPr>
            <a:endParaRPr lang="en-AU" sz="1300" b="1">
              <a:solidFill>
                <a:srgbClr val="000000"/>
              </a:solidFill>
              <a:ea typeface="ＭＳ Ｐゴシック" pitchFamily="34" charset="-128"/>
            </a:endParaRPr>
          </a:p>
        </p:txBody>
      </p:sp>
      <p:pic>
        <p:nvPicPr>
          <p:cNvPr id="4103" name="Picture 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03305" y="3554288"/>
            <a:ext cx="3733676" cy="3240212"/>
          </a:xfrm>
          <a:prstGeom prst="rect">
            <a:avLst/>
          </a:prstGeom>
          <a:noFill/>
          <a:ln w="9525">
            <a:noFill/>
            <a:round/>
            <a:headEnd/>
            <a:tailEnd/>
          </a:ln>
        </p:spPr>
      </p:pic>
      <p:sp>
        <p:nvSpPr>
          <p:cNvPr id="4104" name="Text Box 7"/>
          <p:cNvSpPr txBox="1">
            <a:spLocks noChangeArrowheads="1"/>
          </p:cNvSpPr>
          <p:nvPr/>
        </p:nvSpPr>
        <p:spPr bwMode="auto">
          <a:xfrm>
            <a:off x="4209829" y="2330153"/>
            <a:ext cx="3672533" cy="362732"/>
          </a:xfrm>
          <a:prstGeom prst="rect">
            <a:avLst/>
          </a:prstGeom>
          <a:noFill/>
          <a:ln w="9525">
            <a:noFill/>
            <a:round/>
            <a:headEnd/>
            <a:tailEnd/>
          </a:ln>
        </p:spPr>
        <p:txBody>
          <a:bodyPr wrap="square" lIns="81639" tIns="42452" rIns="81639" bIns="42452">
            <a:spAutoFit/>
          </a:bodyPr>
          <a:lstStyle/>
          <a:p>
            <a:pPr algn="ctr" defTabSz="407988" hangingPunct="0">
              <a:spcBef>
                <a:spcPts val="1813"/>
              </a:spcBef>
              <a:buClr>
                <a:srgbClr val="000000"/>
              </a:buClr>
              <a:buSzPct val="100000"/>
              <a:tabLst>
                <a:tab pos="657225" algn="l"/>
                <a:tab pos="1312863" algn="l"/>
                <a:tab pos="1970088" algn="l"/>
                <a:tab pos="2627313" algn="l"/>
                <a:tab pos="3282950" algn="l"/>
                <a:tab pos="3940175" algn="l"/>
              </a:tabLst>
            </a:pPr>
            <a:r>
              <a:rPr lang="fr-FR" b="1" dirty="0" smtClean="0">
                <a:solidFill>
                  <a:srgbClr val="000000"/>
                </a:solidFill>
                <a:ea typeface="MS Gothic" pitchFamily="49" charset="-128"/>
              </a:rPr>
              <a:t>Certificats tels que ….</a:t>
            </a:r>
            <a:endParaRPr lang="fr-FR" b="1" dirty="0">
              <a:solidFill>
                <a:srgbClr val="000000"/>
              </a:solidFill>
              <a:ea typeface="MS Gothic" pitchFamily="49" charset="-128"/>
            </a:endParaRPr>
          </a:p>
        </p:txBody>
      </p:sp>
      <p:sp>
        <p:nvSpPr>
          <p:cNvPr id="2" name="Title 1"/>
          <p:cNvSpPr>
            <a:spLocks noGrp="1"/>
          </p:cNvSpPr>
          <p:nvPr>
            <p:ph type="title"/>
          </p:nvPr>
        </p:nvSpPr>
        <p:spPr>
          <a:xfrm>
            <a:off x="365119" y="1427967"/>
            <a:ext cx="10515600" cy="878506"/>
          </a:xfrm>
        </p:spPr>
        <p:txBody>
          <a:bodyPr>
            <a:normAutofit fontScale="90000"/>
          </a:bodyPr>
          <a:lstStyle/>
          <a:p>
            <a:r>
              <a:rPr lang="fr-FR" dirty="0">
                <a:solidFill>
                  <a:srgbClr val="006600"/>
                </a:solidFill>
                <a:ea typeface="MS Gothic" pitchFamily="49" charset="-128"/>
              </a:rPr>
              <a:t>Quelles preuves sont inacceptables?</a:t>
            </a:r>
            <a:r>
              <a:rPr lang="en-AU" dirty="0">
                <a:ea typeface="MS Gothic" pitchFamily="49" charset="-128"/>
              </a:rPr>
              <a:t/>
            </a:r>
            <a:br>
              <a:rPr lang="en-AU" dirty="0">
                <a:ea typeface="MS Gothic" pitchFamily="49" charset="-128"/>
              </a:rPr>
            </a:br>
            <a:endParaRPr lang="en-US" dirty="0"/>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pPr/>
              <a:t>3</a:t>
            </a:fld>
            <a:endParaRPr lang="zh-TW" altLang="en-US"/>
          </a:p>
        </p:txBody>
      </p:sp>
    </p:spTree>
    <p:extLst>
      <p:ext uri="{BB962C8B-B14F-4D97-AF65-F5344CB8AC3E}">
        <p14:creationId xmlns:p14="http://schemas.microsoft.com/office/powerpoint/2010/main" val="974794473"/>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a:bodyPr>
          <a:lstStyle/>
          <a:p>
            <a:pPr eaLnBrk="1" hangingPunct="1"/>
            <a:r>
              <a:rPr lang="fr-FR" dirty="0" smtClean="0">
                <a:solidFill>
                  <a:srgbClr val="006600"/>
                </a:solidFill>
              </a:rPr>
              <a:t>Preuves adéquates – attestation de la légalité et de la durabilité</a:t>
            </a:r>
          </a:p>
        </p:txBody>
      </p:sp>
      <p:sp>
        <p:nvSpPr>
          <p:cNvPr id="5123" name="Rectangle 3"/>
          <p:cNvSpPr>
            <a:spLocks noGrp="1" noChangeArrowheads="1"/>
          </p:cNvSpPr>
          <p:nvPr>
            <p:ph idx="1"/>
          </p:nvPr>
        </p:nvSpPr>
        <p:spPr>
          <a:xfrm>
            <a:off x="343348" y="2220517"/>
            <a:ext cx="11505304" cy="3691443"/>
          </a:xfrm>
        </p:spPr>
        <p:txBody>
          <a:bodyPr/>
          <a:lstStyle/>
          <a:p>
            <a:pPr eaLnBrk="1" hangingPunct="1"/>
            <a:r>
              <a:rPr lang="fr-FR" dirty="0" smtClean="0"/>
              <a:t>Certification forestière</a:t>
            </a:r>
          </a:p>
          <a:p>
            <a:pPr eaLnBrk="1" hangingPunct="1"/>
            <a:r>
              <a:rPr lang="fr-FR" dirty="0" smtClean="0"/>
              <a:t>Tous autres types de preuves du respect de certaines exigences (par ex. du Règlement Bois de l’UE)</a:t>
            </a:r>
          </a:p>
          <a:p>
            <a:pPr eaLnBrk="1" hangingPunct="1"/>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4</a:t>
            </a:fld>
            <a:endParaRPr lang="zh-TW" alt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66277" y="4363558"/>
            <a:ext cx="10010775" cy="2505075"/>
          </a:xfrm>
          <a:prstGeom prst="rect">
            <a:avLst/>
          </a:prstGeom>
        </p:spPr>
      </p:pic>
    </p:spTree>
    <p:extLst>
      <p:ext uri="{BB962C8B-B14F-4D97-AF65-F5344CB8AC3E}">
        <p14:creationId xmlns:p14="http://schemas.microsoft.com/office/powerpoint/2010/main" val="21910156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8" name="Rectangle 2"/>
          <p:cNvSpPr>
            <a:spLocks noGrp="1" noChangeArrowheads="1"/>
          </p:cNvSpPr>
          <p:nvPr>
            <p:ph type="title"/>
          </p:nvPr>
        </p:nvSpPr>
        <p:spPr/>
        <p:txBody>
          <a:bodyPr/>
          <a:lstStyle/>
          <a:p>
            <a:pPr eaLnBrk="1" hangingPunct="1"/>
            <a:r>
              <a:rPr lang="fr-FR" dirty="0" smtClean="0">
                <a:solidFill>
                  <a:srgbClr val="006600"/>
                </a:solidFill>
              </a:rPr>
              <a:t>Certification forestière</a:t>
            </a:r>
          </a:p>
        </p:txBody>
      </p:sp>
      <p:sp>
        <p:nvSpPr>
          <p:cNvPr id="21" name="Rectangle 20"/>
          <p:cNvSpPr/>
          <p:nvPr/>
        </p:nvSpPr>
        <p:spPr>
          <a:xfrm>
            <a:off x="1460746" y="5103455"/>
            <a:ext cx="9486531" cy="1089529"/>
          </a:xfrm>
          <a:prstGeom prst="rect">
            <a:avLst/>
          </a:prstGeom>
        </p:spPr>
        <p:txBody>
          <a:bodyPr wrap="square">
            <a:spAutoFit/>
          </a:bodyPr>
          <a:lstStyle/>
          <a:p>
            <a:pPr>
              <a:lnSpc>
                <a:spcPct val="90000"/>
              </a:lnSpc>
            </a:pPr>
            <a:r>
              <a:rPr lang="fr-FR" sz="2400" dirty="0" smtClean="0"/>
              <a:t>Les systèmes de certification forestière assurent de manière indépendante que la gestion forestière et la chaîne d’approvisionnement respectent un ensemble défini d’exigences (normes)</a:t>
            </a:r>
            <a:endParaRPr lang="fr-FR" sz="2400" dirty="0"/>
          </a:p>
        </p:txBody>
      </p:sp>
      <p:pic>
        <p:nvPicPr>
          <p:cNvPr id="23" name="Picture 1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208611" y="3803440"/>
            <a:ext cx="696515" cy="863600"/>
          </a:xfrm>
          <a:prstGeom prst="rect">
            <a:avLst/>
          </a:prstGeom>
          <a:noFill/>
          <a:ln w="9525">
            <a:solidFill>
              <a:schemeClr val="tx1"/>
            </a:solidFill>
            <a:miter lim="800000"/>
            <a:headEnd/>
            <a:tailEnd/>
          </a:ln>
        </p:spPr>
      </p:pic>
      <p:pic>
        <p:nvPicPr>
          <p:cNvPr id="24" name="Picture 1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628125" y="3803440"/>
            <a:ext cx="696515" cy="863600"/>
          </a:xfrm>
          <a:prstGeom prst="rect">
            <a:avLst/>
          </a:prstGeom>
          <a:noFill/>
          <a:ln w="9525">
            <a:solidFill>
              <a:schemeClr val="tx1"/>
            </a:solidFill>
            <a:miter lim="800000"/>
            <a:headEnd/>
            <a:tailEnd/>
          </a:ln>
        </p:spPr>
      </p:pic>
      <p:pic>
        <p:nvPicPr>
          <p:cNvPr id="25"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47637" y="3803440"/>
            <a:ext cx="696516" cy="863600"/>
          </a:xfrm>
          <a:prstGeom prst="rect">
            <a:avLst/>
          </a:prstGeom>
          <a:noFill/>
          <a:ln w="9525">
            <a:solidFill>
              <a:schemeClr val="tx1"/>
            </a:solidFill>
            <a:miter lim="800000"/>
            <a:headEnd/>
            <a:tailEnd/>
          </a:ln>
        </p:spPr>
      </p:pic>
      <p:pic>
        <p:nvPicPr>
          <p:cNvPr id="26" name="Picture 1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467150" y="3803440"/>
            <a:ext cx="696516" cy="863600"/>
          </a:xfrm>
          <a:prstGeom prst="rect">
            <a:avLst/>
          </a:prstGeom>
          <a:noFill/>
          <a:ln w="9525">
            <a:solidFill>
              <a:schemeClr val="tx1"/>
            </a:solidFill>
            <a:miter lim="800000"/>
            <a:headEnd/>
            <a:tailEnd/>
          </a:ln>
        </p:spPr>
      </p:pic>
      <p:pic>
        <p:nvPicPr>
          <p:cNvPr id="27" name="Picture 1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86665" y="3803440"/>
            <a:ext cx="696515" cy="863600"/>
          </a:xfrm>
          <a:prstGeom prst="rect">
            <a:avLst/>
          </a:prstGeom>
          <a:noFill/>
          <a:ln w="9525">
            <a:solidFill>
              <a:schemeClr val="tx1"/>
            </a:solidFill>
            <a:miter lim="800000"/>
            <a:headEnd/>
            <a:tailEnd/>
          </a:ln>
        </p:spPr>
      </p:pic>
      <p:pic>
        <p:nvPicPr>
          <p:cNvPr id="28" name="Picture 23" descr="invoice2">
            <a:hlinkClick r:id="rId4"/>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9789095" y="3802646"/>
            <a:ext cx="681038" cy="865188"/>
          </a:xfrm>
          <a:prstGeom prst="rect">
            <a:avLst/>
          </a:prstGeom>
          <a:noFill/>
          <a:ln w="9525">
            <a:noFill/>
            <a:miter lim="800000"/>
            <a:headEnd/>
            <a:tailEnd/>
          </a:ln>
        </p:spPr>
      </p:pic>
      <p:sp>
        <p:nvSpPr>
          <p:cNvPr id="29" name="Right Arrow 28"/>
          <p:cNvSpPr/>
          <p:nvPr/>
        </p:nvSpPr>
        <p:spPr bwMode="auto">
          <a:xfrm>
            <a:off x="2783632" y="3011352"/>
            <a:ext cx="504056" cy="216024"/>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pic>
        <p:nvPicPr>
          <p:cNvPr id="30" name="Picture 29" descr="FOREST.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741631" y="2636838"/>
            <a:ext cx="926592" cy="874776"/>
          </a:xfrm>
          <a:prstGeom prst="rect">
            <a:avLst/>
          </a:prstGeom>
        </p:spPr>
      </p:pic>
      <p:pic>
        <p:nvPicPr>
          <p:cNvPr id="31" name="Picture 30" descr="CHAIRS.jp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624392" y="2637251"/>
            <a:ext cx="890016" cy="890016"/>
          </a:xfrm>
          <a:prstGeom prst="rect">
            <a:avLst/>
          </a:prstGeom>
        </p:spPr>
      </p:pic>
      <p:pic>
        <p:nvPicPr>
          <p:cNvPr id="32" name="Picture 31" descr="LOGS.jp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359696" y="2867336"/>
            <a:ext cx="954024" cy="542544"/>
          </a:xfrm>
          <a:prstGeom prst="rect">
            <a:avLst/>
          </a:prstGeom>
        </p:spPr>
      </p:pic>
      <p:pic>
        <p:nvPicPr>
          <p:cNvPr id="33" name="Picture 32" descr="PROCESSING.jpg"/>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871864" y="2651362"/>
            <a:ext cx="1048512" cy="975360"/>
          </a:xfrm>
          <a:prstGeom prst="rect">
            <a:avLst/>
          </a:prstGeom>
        </p:spPr>
      </p:pic>
      <p:sp>
        <p:nvSpPr>
          <p:cNvPr id="34" name="Right Arrow 33"/>
          <p:cNvSpPr/>
          <p:nvPr/>
        </p:nvSpPr>
        <p:spPr bwMode="auto">
          <a:xfrm>
            <a:off x="4367808" y="3011352"/>
            <a:ext cx="504056" cy="216024"/>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pic>
        <p:nvPicPr>
          <p:cNvPr id="35" name="Picture 34" descr="MEN AT DESK.jpg"/>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8112224" y="2507296"/>
            <a:ext cx="883212" cy="968684"/>
          </a:xfrm>
          <a:prstGeom prst="rect">
            <a:avLst/>
          </a:prstGeom>
        </p:spPr>
      </p:pic>
      <p:sp>
        <p:nvSpPr>
          <p:cNvPr id="36" name="Right Arrow 35"/>
          <p:cNvSpPr/>
          <p:nvPr/>
        </p:nvSpPr>
        <p:spPr bwMode="auto">
          <a:xfrm>
            <a:off x="9048328" y="3011352"/>
            <a:ext cx="504056" cy="216024"/>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pic>
        <p:nvPicPr>
          <p:cNvPr id="37" name="Picture 36" descr="FACTORY.jpg"/>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6528048" y="2507297"/>
            <a:ext cx="1021396" cy="976987"/>
          </a:xfrm>
          <a:prstGeom prst="rect">
            <a:avLst/>
          </a:prstGeom>
        </p:spPr>
      </p:pic>
      <p:sp>
        <p:nvSpPr>
          <p:cNvPr id="38" name="Right Arrow 37"/>
          <p:cNvSpPr/>
          <p:nvPr/>
        </p:nvSpPr>
        <p:spPr bwMode="auto">
          <a:xfrm>
            <a:off x="7536160" y="3011352"/>
            <a:ext cx="504056" cy="216024"/>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sp>
        <p:nvSpPr>
          <p:cNvPr id="39" name="Right Arrow 38"/>
          <p:cNvSpPr/>
          <p:nvPr/>
        </p:nvSpPr>
        <p:spPr bwMode="auto">
          <a:xfrm>
            <a:off x="5951984" y="3011352"/>
            <a:ext cx="504056" cy="216024"/>
          </a:xfrm>
          <a:prstGeom prst="right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sp>
        <p:nvSpPr>
          <p:cNvPr id="48148" name="Oval 20"/>
          <p:cNvSpPr>
            <a:spLocks noChangeArrowheads="1"/>
          </p:cNvSpPr>
          <p:nvPr/>
        </p:nvSpPr>
        <p:spPr bwMode="auto">
          <a:xfrm>
            <a:off x="7824192" y="2204864"/>
            <a:ext cx="1584176" cy="2736304"/>
          </a:xfrm>
          <a:prstGeom prst="ellipse">
            <a:avLst/>
          </a:prstGeom>
          <a:solidFill>
            <a:schemeClr val="accent1">
              <a:alpha val="0"/>
            </a:schemeClr>
          </a:solidFill>
          <a:ln w="28575">
            <a:solidFill>
              <a:schemeClr val="tx1"/>
            </a:solidFill>
            <a:round/>
            <a:headEnd/>
            <a:tailEnd/>
          </a:ln>
        </p:spPr>
        <p:txBody>
          <a:bodyPr wrap="none" anchor="ctr"/>
          <a:lstStyle/>
          <a:p>
            <a:endParaRPr lang="en-GB"/>
          </a:p>
        </p:txBody>
      </p:sp>
      <p:sp>
        <p:nvSpPr>
          <p:cNvPr id="48147" name="Rectangle 19"/>
          <p:cNvSpPr>
            <a:spLocks noChangeArrowheads="1"/>
          </p:cNvSpPr>
          <p:nvPr/>
        </p:nvSpPr>
        <p:spPr bwMode="auto">
          <a:xfrm flipV="1">
            <a:off x="1567543" y="2204863"/>
            <a:ext cx="5968617" cy="2643187"/>
          </a:xfrm>
          <a:prstGeom prst="rect">
            <a:avLst/>
          </a:prstGeom>
          <a:noFill/>
          <a:ln w="38100" cmpd="sng">
            <a:solidFill>
              <a:srgbClr val="FF0000"/>
            </a:solidFill>
            <a:miter lim="800000"/>
            <a:headEnd/>
            <a:tailEnd/>
          </a:ln>
        </p:spPr>
        <p:txBody>
          <a:bodyPr wrap="none" anchor="ctr"/>
          <a:lstStyle/>
          <a:p>
            <a:endParaRPr lang="en-GB"/>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5</a:t>
            </a:fld>
            <a:endParaRPr lang="zh-TW" altLang="en-US"/>
          </a:p>
        </p:txBody>
      </p:sp>
    </p:spTree>
    <p:extLst>
      <p:ext uri="{BB962C8B-B14F-4D97-AF65-F5344CB8AC3E}">
        <p14:creationId xmlns:p14="http://schemas.microsoft.com/office/powerpoint/2010/main" val="3093803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8147"/>
                                        </p:tgtEl>
                                        <p:attrNameLst>
                                          <p:attrName>style.visibility</p:attrName>
                                        </p:attrNameLst>
                                      </p:cBhvr>
                                      <p:to>
                                        <p:strVal val="visible"/>
                                      </p:to>
                                    </p:set>
                                    <p:animEffect transition="in" filter="box(in)">
                                      <p:cBhvr>
                                        <p:cTn id="7" dur="500"/>
                                        <p:tgtEl>
                                          <p:spTgt spid="4814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81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48" grpId="0" animBg="1"/>
      <p:bldP spid="4814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pPr eaLnBrk="1" hangingPunct="1"/>
            <a:r>
              <a:rPr lang="fr-FR" dirty="0" smtClean="0">
                <a:solidFill>
                  <a:srgbClr val="006600"/>
                </a:solidFill>
              </a:rPr>
              <a:t>Exemples de certificats</a:t>
            </a:r>
          </a:p>
        </p:txBody>
      </p:sp>
      <p:graphicFrame>
        <p:nvGraphicFramePr>
          <p:cNvPr id="1026" name="Object 3"/>
          <p:cNvGraphicFramePr>
            <a:graphicFrameLocks noGrp="1" noChangeAspect="1"/>
          </p:cNvGraphicFramePr>
          <p:nvPr>
            <p:ph idx="1"/>
            <p:extLst>
              <p:ext uri="{D42A27DB-BD31-4B8C-83A1-F6EECF244321}">
                <p14:modId xmlns:p14="http://schemas.microsoft.com/office/powerpoint/2010/main" val="3327541623"/>
              </p:ext>
            </p:extLst>
          </p:nvPr>
        </p:nvGraphicFramePr>
        <p:xfrm>
          <a:off x="2382810" y="2433638"/>
          <a:ext cx="5576858" cy="4311178"/>
        </p:xfrm>
        <a:graphic>
          <a:graphicData uri="http://schemas.openxmlformats.org/presentationml/2006/ole">
            <mc:AlternateContent xmlns:mc="http://schemas.openxmlformats.org/markup-compatibility/2006">
              <mc:Choice xmlns:v="urn:schemas-microsoft-com:vml" Requires="v">
                <p:oleObj spid="_x0000_s1088" name="Acrobat Document" r:id="rId4" imgW="7542857" imgH="5830114" progId="AcroExch.Document.7">
                  <p:embed/>
                </p:oleObj>
              </mc:Choice>
              <mc:Fallback>
                <p:oleObj name="Acrobat Document" r:id="rId4" imgW="7542857" imgH="5830114" progId="AcroExch.Document.7">
                  <p:embed/>
                  <p:pic>
                    <p:nvPicPr>
                      <p:cNvPr id="0" name="Picture 33"/>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82810" y="2433638"/>
                        <a:ext cx="5576858" cy="431117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028" name="Picture 4"/>
          <p:cNvPicPr>
            <a:picLocks noGrp="1" noChangeAspect="1" noChangeArrowheads="1"/>
          </p:cNvPicPr>
          <p:nvPr>
            <p:ph type="body" sz="half" idx="4294967295"/>
          </p:nvPr>
        </p:nvPicPr>
        <p:blipFill>
          <a:blip r:embed="rId6" cstate="email">
            <a:extLst>
              <a:ext uri="{28A0092B-C50C-407E-A947-70E740481C1C}">
                <a14:useLocalDpi xmlns:a14="http://schemas.microsoft.com/office/drawing/2010/main"/>
              </a:ext>
            </a:extLst>
          </a:blip>
          <a:srcRect/>
          <a:stretch>
            <a:fillRect/>
          </a:stretch>
        </p:blipFill>
        <p:spPr>
          <a:xfrm>
            <a:off x="404797" y="2664675"/>
            <a:ext cx="2632075" cy="3594100"/>
          </a:xfrm>
          <a:ln>
            <a:solidFill>
              <a:schemeClr val="tx1"/>
            </a:solidFill>
          </a:ln>
          <a:effectLst>
            <a:outerShdw blurRad="50800" dist="38100" dir="2700000" algn="tl" rotWithShape="0">
              <a:prstClr val="black">
                <a:alpha val="40000"/>
              </a:prstClr>
            </a:outerShdw>
          </a:effectLst>
        </p:spPr>
      </p:pic>
      <p:pic>
        <p:nvPicPr>
          <p:cNvPr id="1029" name="Picture 3"/>
          <p:cNvPicPr>
            <a:picLocks noChangeAspect="1" noChangeArrowheads="1"/>
          </p:cNvPicPr>
          <p:nvPr/>
        </p:nvPicPr>
        <p:blipFill>
          <a:blip r:embed="rId7" cstate="email">
            <a:extLst>
              <a:ext uri="{28A0092B-C50C-407E-A947-70E740481C1C}">
                <a14:useLocalDpi xmlns:a14="http://schemas.microsoft.com/office/drawing/2010/main"/>
              </a:ext>
            </a:extLst>
          </a:blip>
          <a:srcRect r="3740"/>
          <a:stretch>
            <a:fillRect/>
          </a:stretch>
        </p:blipFill>
        <p:spPr bwMode="auto">
          <a:xfrm>
            <a:off x="6179689" y="2157468"/>
            <a:ext cx="2633663" cy="3824287"/>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030" name="Picture 4"/>
          <p:cNvPicPr>
            <a:picLocks noChangeAspect="1" noChangeArrowheads="1"/>
          </p:cNvPicPr>
          <p:nvPr/>
        </p:nvPicPr>
        <p:blipFill>
          <a:blip r:embed="rId8" cstate="print"/>
          <a:srcRect/>
          <a:stretch>
            <a:fillRect/>
          </a:stretch>
        </p:blipFill>
        <p:spPr bwMode="auto">
          <a:xfrm>
            <a:off x="7333008" y="2664675"/>
            <a:ext cx="3544887" cy="280987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031" name="Picture 4"/>
          <p:cNvPicPr>
            <a:picLocks noChangeAspect="1" noChangeArrowheads="1"/>
          </p:cNvPicPr>
          <p:nvPr/>
        </p:nvPicPr>
        <p:blipFill>
          <a:blip r:embed="rId9" cstate="print"/>
          <a:srcRect/>
          <a:stretch>
            <a:fillRect/>
          </a:stretch>
        </p:blipFill>
        <p:spPr bwMode="auto">
          <a:xfrm>
            <a:off x="9105452" y="3124256"/>
            <a:ext cx="2451100" cy="3600450"/>
          </a:xfrm>
          <a:prstGeom prst="rect">
            <a:avLst/>
          </a:prstGeom>
          <a:noFill/>
          <a:ln w="9525">
            <a:solidFill>
              <a:schemeClr val="tx1"/>
            </a:solidFill>
            <a:miter lim="800000"/>
            <a:headEnd/>
            <a:tailEnd/>
          </a:ln>
          <a:effectLst>
            <a:outerShdw blurRad="50800" dist="38100" dir="2700000" algn="tl" rotWithShape="0">
              <a:prstClr val="black">
                <a:alpha val="40000"/>
              </a:prstClr>
            </a:outerShdw>
          </a:effectLst>
        </p:spPr>
      </p:pic>
      <p:sp>
        <p:nvSpPr>
          <p:cNvPr id="2" name="Slide Number Placeholder 1"/>
          <p:cNvSpPr>
            <a:spLocks noGrp="1"/>
          </p:cNvSpPr>
          <p:nvPr>
            <p:ph type="sldNum" sz="quarter" idx="12"/>
          </p:nvPr>
        </p:nvSpPr>
        <p:spPr/>
        <p:txBody>
          <a:bodyPr/>
          <a:lstStyle/>
          <a:p>
            <a:fld id="{A4CE05BE-1510-4BF9-B87A-E3BAF5EBDA19}" type="slidenum">
              <a:rPr lang="zh-TW" altLang="en-US" smtClean="0"/>
              <a:pPr/>
              <a:t>6</a:t>
            </a:fld>
            <a:endParaRPr lang="zh-TW" altLang="en-US"/>
          </a:p>
        </p:txBody>
      </p:sp>
    </p:spTree>
    <p:extLst>
      <p:ext uri="{BB962C8B-B14F-4D97-AF65-F5344CB8AC3E}">
        <p14:creationId xmlns:p14="http://schemas.microsoft.com/office/powerpoint/2010/main" val="20353289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3348" y="1132172"/>
            <a:ext cx="10515600" cy="1325563"/>
          </a:xfrm>
        </p:spPr>
        <p:txBody>
          <a:bodyPr/>
          <a:lstStyle/>
          <a:p>
            <a:r>
              <a:rPr lang="en-GB" dirty="0" err="1" smtClean="0">
                <a:solidFill>
                  <a:srgbClr val="006600"/>
                </a:solidFill>
              </a:rPr>
              <a:t>Qu´est-ce</a:t>
            </a:r>
            <a:r>
              <a:rPr lang="en-GB" dirty="0" smtClean="0">
                <a:solidFill>
                  <a:srgbClr val="006600"/>
                </a:solidFill>
              </a:rPr>
              <a:t> </a:t>
            </a:r>
            <a:r>
              <a:rPr lang="en-GB" dirty="0" err="1" smtClean="0">
                <a:solidFill>
                  <a:srgbClr val="006600"/>
                </a:solidFill>
              </a:rPr>
              <a:t>que</a:t>
            </a:r>
            <a:r>
              <a:rPr lang="en-GB" dirty="0" smtClean="0">
                <a:solidFill>
                  <a:srgbClr val="006600"/>
                </a:solidFill>
              </a:rPr>
              <a:t> </a:t>
            </a:r>
            <a:r>
              <a:rPr lang="fr-FR" dirty="0" smtClean="0">
                <a:solidFill>
                  <a:srgbClr val="006600"/>
                </a:solidFill>
              </a:rPr>
              <a:t>constitue </a:t>
            </a:r>
            <a:r>
              <a:rPr lang="fr-FR" dirty="0">
                <a:solidFill>
                  <a:srgbClr val="006600"/>
                </a:solidFill>
              </a:rPr>
              <a:t>une preuve de certification ?</a:t>
            </a:r>
            <a:endParaRPr lang="en-GB" dirty="0">
              <a:solidFill>
                <a:srgbClr val="006600"/>
              </a:solidFill>
            </a:endParaRPr>
          </a:p>
        </p:txBody>
      </p:sp>
      <p:sp>
        <p:nvSpPr>
          <p:cNvPr id="3" name="Inhaltsplatzhalter 2"/>
          <p:cNvSpPr>
            <a:spLocks noGrp="1"/>
          </p:cNvSpPr>
          <p:nvPr>
            <p:ph idx="1"/>
          </p:nvPr>
        </p:nvSpPr>
        <p:spPr/>
        <p:txBody>
          <a:bodyPr>
            <a:normAutofit fontScale="92500" lnSpcReduction="20000"/>
          </a:bodyPr>
          <a:lstStyle/>
          <a:p>
            <a:r>
              <a:rPr lang="fr-FR" dirty="0"/>
              <a:t>La version papier </a:t>
            </a:r>
            <a:r>
              <a:rPr lang="fr-FR" dirty="0" smtClean="0"/>
              <a:t>(diapositive avant ) ne prouve pas que </a:t>
            </a:r>
            <a:r>
              <a:rPr lang="fr-FR" dirty="0"/>
              <a:t>l'entreprise est </a:t>
            </a:r>
            <a:r>
              <a:rPr lang="fr-FR" dirty="0" smtClean="0"/>
              <a:t>certifiée </a:t>
            </a:r>
          </a:p>
          <a:p>
            <a:r>
              <a:rPr lang="fr-FR" dirty="0" smtClean="0"/>
              <a:t>La preuve </a:t>
            </a:r>
            <a:r>
              <a:rPr lang="fr-FR" dirty="0"/>
              <a:t>que la société est </a:t>
            </a:r>
            <a:r>
              <a:rPr lang="fr-FR" dirty="0" smtClean="0"/>
              <a:t>certifiée PEFC </a:t>
            </a:r>
            <a:r>
              <a:rPr lang="fr-FR" dirty="0"/>
              <a:t>ou </a:t>
            </a:r>
            <a:r>
              <a:rPr lang="fr-FR" dirty="0" smtClean="0"/>
              <a:t>FSC</a:t>
            </a:r>
            <a:r>
              <a:rPr lang="fr-FR" dirty="0"/>
              <a:t>® est </a:t>
            </a:r>
            <a:r>
              <a:rPr lang="fr-FR" dirty="0" smtClean="0"/>
              <a:t>l´entrée </a:t>
            </a:r>
            <a:r>
              <a:rPr lang="fr-FR" dirty="0"/>
              <a:t>valide dans les bases de données en ligne </a:t>
            </a:r>
            <a:endParaRPr lang="fr-FR" dirty="0" smtClean="0"/>
          </a:p>
          <a:p>
            <a:pPr lvl="1">
              <a:lnSpc>
                <a:spcPct val="110000"/>
              </a:lnSpc>
            </a:pPr>
            <a:r>
              <a:rPr lang="fr-FR" sz="2600" dirty="0"/>
              <a:t>PEFC : </a:t>
            </a:r>
            <a:r>
              <a:rPr lang="fr-FR" sz="2600" dirty="0">
                <a:hlinkClick r:id="rId2"/>
              </a:rPr>
              <a:t>pefc.org/</a:t>
            </a:r>
            <a:r>
              <a:rPr lang="fr-FR" sz="2600" dirty="0" err="1">
                <a:hlinkClick r:id="rId2"/>
              </a:rPr>
              <a:t>find-certified</a:t>
            </a:r>
            <a:r>
              <a:rPr lang="fr-FR" sz="2600" dirty="0">
                <a:hlinkClick r:id="rId2"/>
              </a:rPr>
              <a:t>/</a:t>
            </a:r>
            <a:r>
              <a:rPr lang="fr-FR" sz="2600" dirty="0" err="1">
                <a:hlinkClick r:id="rId2"/>
              </a:rPr>
              <a:t>certified-certificates</a:t>
            </a:r>
            <a:r>
              <a:rPr lang="fr-FR" sz="2600" dirty="0"/>
              <a:t> </a:t>
            </a:r>
            <a:r>
              <a:rPr lang="fr-FR" sz="2600" dirty="0" smtClean="0"/>
              <a:t> </a:t>
            </a:r>
            <a:endParaRPr lang="fr-FR" sz="2600" dirty="0"/>
          </a:p>
          <a:p>
            <a:pPr lvl="1">
              <a:lnSpc>
                <a:spcPct val="110000"/>
              </a:lnSpc>
            </a:pPr>
            <a:r>
              <a:rPr lang="fr-FR" sz="2600" dirty="0"/>
              <a:t>FSC : </a:t>
            </a:r>
            <a:r>
              <a:rPr lang="fr-FR" sz="2600" dirty="0">
                <a:hlinkClick r:id="rId3"/>
              </a:rPr>
              <a:t>info.fsc.org </a:t>
            </a:r>
            <a:endParaRPr lang="fr-FR" sz="2600" dirty="0"/>
          </a:p>
          <a:p>
            <a:r>
              <a:rPr lang="fr-FR" dirty="0" smtClean="0"/>
              <a:t>La preuve </a:t>
            </a:r>
            <a:r>
              <a:rPr lang="fr-FR" dirty="0"/>
              <a:t>qu'un produit est certifié </a:t>
            </a:r>
            <a:r>
              <a:rPr lang="fr-FR" dirty="0" smtClean="0"/>
              <a:t>«business-to-business»: </a:t>
            </a:r>
          </a:p>
          <a:p>
            <a:pPr lvl="1">
              <a:lnSpc>
                <a:spcPct val="110000"/>
              </a:lnSpc>
            </a:pPr>
            <a:r>
              <a:rPr lang="fr-FR" sz="2600" dirty="0"/>
              <a:t>Le vendeur possède un certificat valide </a:t>
            </a:r>
            <a:r>
              <a:rPr lang="fr-FR" sz="2600" dirty="0" smtClean="0"/>
              <a:t>(confirmé </a:t>
            </a:r>
            <a:r>
              <a:rPr lang="fr-FR" sz="2600" dirty="0"/>
              <a:t>en ligne ) </a:t>
            </a:r>
          </a:p>
          <a:p>
            <a:pPr lvl="1">
              <a:lnSpc>
                <a:spcPct val="110000"/>
              </a:lnSpc>
            </a:pPr>
            <a:r>
              <a:rPr lang="fr-FR" sz="2600" dirty="0"/>
              <a:t>La description du produit  confirme </a:t>
            </a:r>
            <a:r>
              <a:rPr lang="fr-FR" sz="2600" dirty="0" smtClean="0"/>
              <a:t>explicitement </a:t>
            </a:r>
            <a:r>
              <a:rPr lang="fr-FR" sz="2600" dirty="0"/>
              <a:t>le statut de </a:t>
            </a:r>
            <a:r>
              <a:rPr lang="fr-FR" sz="2600" dirty="0" smtClean="0"/>
              <a:t>la certification </a:t>
            </a:r>
            <a:r>
              <a:rPr lang="fr-FR" sz="2600" dirty="0"/>
              <a:t>(par exemple FSC 100 % )</a:t>
            </a:r>
            <a:endParaRPr lang="de-DE" sz="2600" dirty="0"/>
          </a:p>
          <a:p>
            <a:pPr lvl="1"/>
            <a:endParaRPr lang="de-DE" dirty="0"/>
          </a:p>
          <a:p>
            <a:pPr lvl="1"/>
            <a:endParaRPr lang="de-DE" dirty="0" smtClean="0"/>
          </a:p>
        </p:txBody>
      </p:sp>
    </p:spTree>
    <p:extLst>
      <p:ext uri="{BB962C8B-B14F-4D97-AF65-F5344CB8AC3E}">
        <p14:creationId xmlns:p14="http://schemas.microsoft.com/office/powerpoint/2010/main" val="21610572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err="1" smtClean="0">
                <a:solidFill>
                  <a:srgbClr val="006600"/>
                </a:solidFill>
              </a:rPr>
              <a:t>Qu´est-ce</a:t>
            </a:r>
            <a:r>
              <a:rPr lang="en-GB" dirty="0" smtClean="0">
                <a:solidFill>
                  <a:srgbClr val="006600"/>
                </a:solidFill>
              </a:rPr>
              <a:t> </a:t>
            </a:r>
            <a:r>
              <a:rPr lang="en-GB" dirty="0" err="1" smtClean="0">
                <a:solidFill>
                  <a:srgbClr val="006600"/>
                </a:solidFill>
              </a:rPr>
              <a:t>que</a:t>
            </a:r>
            <a:r>
              <a:rPr lang="en-GB" dirty="0" smtClean="0">
                <a:solidFill>
                  <a:srgbClr val="006600"/>
                </a:solidFill>
              </a:rPr>
              <a:t> </a:t>
            </a:r>
            <a:r>
              <a:rPr lang="en-GB" dirty="0" err="1">
                <a:solidFill>
                  <a:srgbClr val="006600"/>
                </a:solidFill>
              </a:rPr>
              <a:t>décrit</a:t>
            </a:r>
            <a:r>
              <a:rPr lang="en-GB" dirty="0">
                <a:solidFill>
                  <a:srgbClr val="006600"/>
                </a:solidFill>
              </a:rPr>
              <a:t> un </a:t>
            </a:r>
            <a:r>
              <a:rPr lang="en-GB" dirty="0" err="1">
                <a:solidFill>
                  <a:srgbClr val="006600"/>
                </a:solidFill>
              </a:rPr>
              <a:t>certificat</a:t>
            </a:r>
            <a:r>
              <a:rPr lang="en-GB" dirty="0">
                <a:solidFill>
                  <a:srgbClr val="006600"/>
                </a:solidFill>
              </a:rPr>
              <a:t> ?</a:t>
            </a:r>
            <a:endParaRPr lang="de-DE" dirty="0">
              <a:solidFill>
                <a:srgbClr val="006600"/>
              </a:solidFill>
            </a:endParaRPr>
          </a:p>
        </p:txBody>
      </p:sp>
      <p:sp>
        <p:nvSpPr>
          <p:cNvPr id="3" name="Inhaltsplatzhalter 2"/>
          <p:cNvSpPr>
            <a:spLocks noGrp="1"/>
          </p:cNvSpPr>
          <p:nvPr>
            <p:ph idx="1"/>
          </p:nvPr>
        </p:nvSpPr>
        <p:spPr>
          <a:xfrm>
            <a:off x="343348" y="2220517"/>
            <a:ext cx="11848652" cy="3691443"/>
          </a:xfrm>
        </p:spPr>
        <p:txBody>
          <a:bodyPr>
            <a:normAutofit fontScale="25000" lnSpcReduction="20000"/>
          </a:bodyPr>
          <a:lstStyle/>
          <a:p>
            <a:pPr lvl="1">
              <a:lnSpc>
                <a:spcPct val="110000"/>
              </a:lnSpc>
            </a:pPr>
            <a:r>
              <a:rPr lang="fr-FR" sz="9600" dirty="0"/>
              <a:t>Le nom d'un organisme de certification comme SGS, SCS etc. </a:t>
            </a:r>
          </a:p>
          <a:p>
            <a:pPr lvl="1">
              <a:lnSpc>
                <a:spcPct val="110000"/>
              </a:lnSpc>
            </a:pPr>
            <a:r>
              <a:rPr lang="fr-FR" sz="9600" dirty="0"/>
              <a:t>Le nom et l'adresse de l'organisation qui détient le certificat </a:t>
            </a:r>
          </a:p>
          <a:p>
            <a:pPr lvl="1">
              <a:lnSpc>
                <a:spcPct val="110000"/>
              </a:lnSpc>
            </a:pPr>
            <a:r>
              <a:rPr lang="fr-FR" sz="9600" dirty="0"/>
              <a:t>La statut du certificat : valable - suspendu – terminé                                                             Note: uniquement si un certificat est valide, des achats certifiés  puissent être réaliser</a:t>
            </a:r>
          </a:p>
          <a:p>
            <a:pPr lvl="1">
              <a:lnSpc>
                <a:spcPct val="110000"/>
              </a:lnSpc>
            </a:pPr>
            <a:r>
              <a:rPr lang="fr-FR" sz="9600" dirty="0"/>
              <a:t>Un numéro de certification comme " RA- COC- 012345 " </a:t>
            </a:r>
          </a:p>
          <a:p>
            <a:pPr lvl="1">
              <a:lnSpc>
                <a:spcPct val="110000"/>
              </a:lnSpc>
            </a:pPr>
            <a:r>
              <a:rPr lang="fr-FR" sz="9600" dirty="0"/>
              <a:t>(En général) un numéro  de licence pour utiliser les marques commerciales comme    "FSC - C012345 " </a:t>
            </a:r>
          </a:p>
          <a:p>
            <a:pPr lvl="1">
              <a:lnSpc>
                <a:spcPct val="110000"/>
              </a:lnSpc>
            </a:pPr>
            <a:r>
              <a:rPr lang="fr-FR" sz="9600" dirty="0"/>
              <a:t>La portée du certificat </a:t>
            </a:r>
          </a:p>
          <a:p>
            <a:pPr lvl="2">
              <a:lnSpc>
                <a:spcPct val="110000"/>
              </a:lnSpc>
            </a:pPr>
            <a:r>
              <a:rPr lang="fr-FR" sz="8000" dirty="0"/>
              <a:t>Normes : Les documents normatifs sont mentionnés contre </a:t>
            </a:r>
            <a:r>
              <a:rPr lang="fr-FR" sz="8000" dirty="0" smtClean="0"/>
              <a:t>lesquels l'organisation </a:t>
            </a:r>
            <a:r>
              <a:rPr lang="fr-FR" sz="8000" dirty="0"/>
              <a:t>a été </a:t>
            </a:r>
            <a:r>
              <a:rPr lang="fr-FR" sz="8000" dirty="0" smtClean="0"/>
              <a:t>examiné. </a:t>
            </a:r>
            <a:endParaRPr lang="fr-FR" sz="8000" dirty="0"/>
          </a:p>
          <a:p>
            <a:pPr lvl="2">
              <a:lnSpc>
                <a:spcPct val="110000"/>
              </a:lnSpc>
            </a:pPr>
            <a:r>
              <a:rPr lang="fr-FR" sz="8000" dirty="0" smtClean="0"/>
              <a:t>Produits (le </a:t>
            </a:r>
            <a:r>
              <a:rPr lang="fr-FR" sz="8000" dirty="0"/>
              <a:t>cas échéant </a:t>
            </a:r>
            <a:r>
              <a:rPr lang="fr-FR" sz="8000" dirty="0" smtClean="0"/>
              <a:t>): </a:t>
            </a:r>
            <a:r>
              <a:rPr lang="fr-FR" sz="8000" dirty="0"/>
              <a:t>Une description </a:t>
            </a:r>
            <a:r>
              <a:rPr lang="fr-FR" sz="8000" dirty="0" smtClean="0"/>
              <a:t> pour  quel </a:t>
            </a:r>
            <a:r>
              <a:rPr lang="fr-FR" sz="8000" dirty="0"/>
              <a:t>type de produits le certificat est valide . </a:t>
            </a:r>
          </a:p>
          <a:p>
            <a:pPr lvl="2">
              <a:lnSpc>
                <a:spcPct val="110000"/>
              </a:lnSpc>
            </a:pPr>
            <a:r>
              <a:rPr lang="fr-FR" sz="8000" dirty="0" smtClean="0"/>
              <a:t>Espèces (le </a:t>
            </a:r>
            <a:r>
              <a:rPr lang="fr-FR" sz="8000" dirty="0"/>
              <a:t>cas </a:t>
            </a:r>
            <a:r>
              <a:rPr lang="fr-FR" sz="8000" dirty="0" smtClean="0"/>
              <a:t>échéant): Une </a:t>
            </a:r>
            <a:r>
              <a:rPr lang="fr-FR" sz="8000" dirty="0"/>
              <a:t>liste des espèces de bois que l'organisation contrôle en vertu du certificat .</a:t>
            </a:r>
            <a:endParaRPr lang="de-DE" sz="8000" dirty="0"/>
          </a:p>
        </p:txBody>
      </p:sp>
    </p:spTree>
    <p:extLst>
      <p:ext uri="{BB962C8B-B14F-4D97-AF65-F5344CB8AC3E}">
        <p14:creationId xmlns:p14="http://schemas.microsoft.com/office/powerpoint/2010/main" val="28200867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smtClean="0">
                <a:solidFill>
                  <a:srgbClr val="006600"/>
                </a:solidFill>
              </a:rPr>
              <a:t>Questions à poser relativement à la certification</a:t>
            </a:r>
            <a:endParaRPr lang="fr-FR" dirty="0">
              <a:solidFill>
                <a:srgbClr val="006600"/>
              </a:solidFill>
            </a:endParaRPr>
          </a:p>
        </p:txBody>
      </p:sp>
      <p:sp>
        <p:nvSpPr>
          <p:cNvPr id="3" name="Content Placeholder 2"/>
          <p:cNvSpPr>
            <a:spLocks noGrp="1"/>
          </p:cNvSpPr>
          <p:nvPr>
            <p:ph idx="1"/>
          </p:nvPr>
        </p:nvSpPr>
        <p:spPr>
          <a:xfrm>
            <a:off x="343348" y="2220517"/>
            <a:ext cx="11505304" cy="4412295"/>
          </a:xfrm>
        </p:spPr>
        <p:txBody>
          <a:bodyPr>
            <a:noAutofit/>
          </a:bodyPr>
          <a:lstStyle/>
          <a:p>
            <a:r>
              <a:rPr lang="fr-FR" sz="2400" dirty="0" smtClean="0"/>
              <a:t>Le fournisseur est-il détenteur d’un certificat </a:t>
            </a:r>
            <a:r>
              <a:rPr lang="fr-FR" sz="2400" dirty="0" err="1" smtClean="0"/>
              <a:t>CdC</a:t>
            </a:r>
            <a:r>
              <a:rPr lang="fr-FR" sz="2400" dirty="0" smtClean="0"/>
              <a:t> ?</a:t>
            </a:r>
          </a:p>
          <a:p>
            <a:r>
              <a:rPr lang="fr-FR" sz="2400" dirty="0" smtClean="0"/>
              <a:t>Ce certificat est-il valide ?</a:t>
            </a:r>
          </a:p>
          <a:p>
            <a:r>
              <a:rPr lang="fr-FR" sz="2400" dirty="0" smtClean="0"/>
              <a:t>Le produit est-il couvert par le champ d’application du certificat ? </a:t>
            </a:r>
          </a:p>
          <a:p>
            <a:r>
              <a:rPr lang="fr-FR" sz="2400" dirty="0" smtClean="0"/>
              <a:t>Les documents de livraison correspondent-ils au produit ? </a:t>
            </a:r>
          </a:p>
          <a:p>
            <a:pPr marL="0" indent="0">
              <a:buNone/>
            </a:pPr>
            <a:endParaRPr lang="fr-FR" sz="800" dirty="0" smtClean="0"/>
          </a:p>
          <a:p>
            <a:r>
              <a:rPr lang="fr-FR" sz="2400" dirty="0"/>
              <a:t>Généralement, </a:t>
            </a:r>
            <a:r>
              <a:rPr lang="fr-FR" sz="2400" dirty="0" smtClean="0"/>
              <a:t>il faut voire un/une:</a:t>
            </a:r>
            <a:endParaRPr lang="fr-FR" sz="2400" dirty="0"/>
          </a:p>
          <a:p>
            <a:pPr lvl="1"/>
            <a:r>
              <a:rPr lang="fr-FR" dirty="0"/>
              <a:t>Copie du certificat/ contrôle de la base de données </a:t>
            </a:r>
            <a:r>
              <a:rPr lang="fr-FR"/>
              <a:t>en </a:t>
            </a:r>
            <a:r>
              <a:rPr lang="fr-FR" smtClean="0"/>
              <a:t>ligne</a:t>
            </a:r>
            <a:endParaRPr lang="fr-FR" dirty="0"/>
          </a:p>
          <a:p>
            <a:pPr lvl="1"/>
            <a:r>
              <a:rPr lang="fr-FR" dirty="0"/>
              <a:t>Facture/ bon de livraison avec numéro valide de </a:t>
            </a:r>
            <a:r>
              <a:rPr lang="fr-FR" dirty="0" err="1"/>
              <a:t>CdC</a:t>
            </a:r>
            <a:r>
              <a:rPr lang="fr-FR" dirty="0"/>
              <a:t> et, éventuellement, liste détaillée des produits certifiés</a:t>
            </a:r>
          </a:p>
          <a:p>
            <a:r>
              <a:rPr lang="fr-FR" sz="2400" dirty="0" smtClean="0"/>
              <a:t>MAIS, avant tout, vous devez spécifier des produits certifiés dans votre bon de commande</a:t>
            </a:r>
            <a:endParaRPr lang="fr-FR" sz="2400"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9</a:t>
            </a:fld>
            <a:endParaRPr lang="zh-TW" altLang="en-US"/>
          </a:p>
        </p:txBody>
      </p:sp>
    </p:spTree>
    <p:extLst>
      <p:ext uri="{BB962C8B-B14F-4D97-AF65-F5344CB8AC3E}">
        <p14:creationId xmlns:p14="http://schemas.microsoft.com/office/powerpoint/2010/main" val="27839526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01CE588-823E-42A8-B314-CAABA10FA0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3.xml><?xml version="1.0" encoding="utf-8"?>
<ds:datastoreItem xmlns:ds="http://schemas.openxmlformats.org/officeDocument/2006/customXml" ds:itemID="{71C0B6B9-8D27-4599-A5C9-743F9825D9FD}">
  <ds:schemaRefs>
    <ds:schemaRef ds:uri="http://purl.org/dc/terms/"/>
    <ds:schemaRef ds:uri="http://schemas.microsoft.com/office/infopath/2007/PartnerControls"/>
    <ds:schemaRef ds:uri="http://purl.org/dc/dcmitype/"/>
    <ds:schemaRef ds:uri="http://purl.org/dc/elements/1.1/"/>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0</TotalTime>
  <Words>1274</Words>
  <Application>Microsoft Office PowerPoint</Application>
  <PresentationFormat>Benutzerdefiniert</PresentationFormat>
  <Paragraphs>182</Paragraphs>
  <Slides>27</Slides>
  <Notes>20</Notes>
  <HiddenSlides>0</HiddenSlides>
  <MMClips>0</MMClips>
  <ScaleCrop>false</ScaleCrop>
  <HeadingPairs>
    <vt:vector size="6" baseType="variant">
      <vt:variant>
        <vt:lpstr>Design</vt:lpstr>
      </vt:variant>
      <vt:variant>
        <vt:i4>3</vt:i4>
      </vt:variant>
      <vt:variant>
        <vt:lpstr>Eingebettete OLE-Server</vt:lpstr>
      </vt:variant>
      <vt:variant>
        <vt:i4>1</vt:i4>
      </vt:variant>
      <vt:variant>
        <vt:lpstr>Folientitel</vt:lpstr>
      </vt:variant>
      <vt:variant>
        <vt:i4>27</vt:i4>
      </vt:variant>
    </vt:vector>
  </HeadingPairs>
  <TitlesOfParts>
    <vt:vector size="31" baseType="lpstr">
      <vt:lpstr>Office Theme</vt:lpstr>
      <vt:lpstr>1_Office Theme</vt:lpstr>
      <vt:lpstr>2_Office Theme</vt:lpstr>
      <vt:lpstr>Acrobat Document</vt:lpstr>
      <vt:lpstr>Important : mentions légales – VEUILLEZ LIRE CE QUI SUIT</vt:lpstr>
      <vt:lpstr>Règlement Bois de l’UE – Formation des formateurs</vt:lpstr>
      <vt:lpstr>Quelles preuves sont inacceptables? </vt:lpstr>
      <vt:lpstr>Preuves adéquates – attestation de la légalité et de la durabilité</vt:lpstr>
      <vt:lpstr>Certification forestière</vt:lpstr>
      <vt:lpstr>Exemples de certificats</vt:lpstr>
      <vt:lpstr>Qu´est-ce que constitue une preuve de certification ?</vt:lpstr>
      <vt:lpstr>Qu´est-ce que décrit un certificat ?</vt:lpstr>
      <vt:lpstr>Questions à poser relativement à la certification</vt:lpstr>
      <vt:lpstr>Vérification d’un certificat</vt:lpstr>
      <vt:lpstr>PowerPoint-Präsentation</vt:lpstr>
      <vt:lpstr>Confirmation en ligne (PEFC)</vt:lpstr>
      <vt:lpstr>Confirmation en ligne (FSC®)</vt:lpstr>
      <vt:lpstr>Tout va bien maintenant ?</vt:lpstr>
      <vt:lpstr>PowerPoint-Präsentation</vt:lpstr>
      <vt:lpstr>Facture/Bon de livraison </vt:lpstr>
      <vt:lpstr>PowerPoint-Präsentation</vt:lpstr>
      <vt:lpstr>Autres types de preuves</vt:lpstr>
      <vt:lpstr>Preuves de la légalité et de la durabilité de la source forestière </vt:lpstr>
      <vt:lpstr>Preuve de légalité</vt:lpstr>
      <vt:lpstr>Preuve de durabilité – ce que vous devez savoir</vt:lpstr>
      <vt:lpstr>Informations sur la chaîne d’approvisionnement – preuves de traçabilité  (1/3)</vt:lpstr>
      <vt:lpstr>Informations sur la chaîne d’approvisionnement – preuves de traçabilité (2/3)</vt:lpstr>
      <vt:lpstr>Informations sur la chaîne d’approvisionnement – preuves de traçabilité (3/3)</vt:lpstr>
      <vt:lpstr>Vérification des preuves</vt:lpstr>
      <vt:lpstr>Synthèse – preuves </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Anna Begemann</cp:lastModifiedBy>
  <cp:revision>110</cp:revision>
  <dcterms:created xsi:type="dcterms:W3CDTF">2013-11-14T15:38:49Z</dcterms:created>
  <dcterms:modified xsi:type="dcterms:W3CDTF">2015-04-09T12:27:20Z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